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sldIdLst>
    <p:sldId id="256" r:id="rId5"/>
    <p:sldId id="259" r:id="rId6"/>
    <p:sldId id="257" r:id="rId7"/>
    <p:sldId id="263" r:id="rId8"/>
    <p:sldId id="258" r:id="rId9"/>
    <p:sldId id="266" r:id="rId10"/>
    <p:sldId id="264" r:id="rId11"/>
    <p:sldId id="26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p:cViewPr varScale="1">
        <p:scale>
          <a:sx n="59" d="100"/>
          <a:sy n="59" d="100"/>
        </p:scale>
        <p:origin x="88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WLEY, Sophie (RED ROOFS SURGERY)" userId="ba5f8aa3-5841-4fce-9883-17900b7efed7" providerId="ADAL" clId="{612E46C7-9B8D-41D4-8AD1-373D16020A35}"/>
    <pc:docChg chg="undo custSel delSld modSld">
      <pc:chgData name="PAWLEY, Sophie (RED ROOFS SURGERY)" userId="ba5f8aa3-5841-4fce-9883-17900b7efed7" providerId="ADAL" clId="{612E46C7-9B8D-41D4-8AD1-373D16020A35}" dt="2026-10-20T08:15:55.441" v="1018" actId="478"/>
      <pc:docMkLst>
        <pc:docMk/>
      </pc:docMkLst>
      <pc:sldChg chg="addSp delSp modSp mod">
        <pc:chgData name="PAWLEY, Sophie (RED ROOFS SURGERY)" userId="ba5f8aa3-5841-4fce-9883-17900b7efed7" providerId="ADAL" clId="{612E46C7-9B8D-41D4-8AD1-373D16020A35}" dt="2026-10-20T08:15:40.574" v="1017" actId="20577"/>
        <pc:sldMkLst>
          <pc:docMk/>
          <pc:sldMk cId="373638569" sldId="256"/>
        </pc:sldMkLst>
        <pc:spChg chg="add mod">
          <ac:chgData name="PAWLEY, Sophie (RED ROOFS SURGERY)" userId="ba5f8aa3-5841-4fce-9883-17900b7efed7" providerId="ADAL" clId="{612E46C7-9B8D-41D4-8AD1-373D16020A35}" dt="2026-10-20T08:15:40.574" v="1017" actId="20577"/>
          <ac:spMkLst>
            <pc:docMk/>
            <pc:sldMk cId="373638569" sldId="256"/>
            <ac:spMk id="5" creationId="{323D1087-A95F-DFFF-F6CA-A1318E820EEC}"/>
          </ac:spMkLst>
        </pc:spChg>
        <pc:spChg chg="mod">
          <ac:chgData name="PAWLEY, Sophie (RED ROOFS SURGERY)" userId="ba5f8aa3-5841-4fce-9883-17900b7efed7" providerId="ADAL" clId="{612E46C7-9B8D-41D4-8AD1-373D16020A35}" dt="2026-10-07T11:41:58.523" v="736" actId="1076"/>
          <ac:spMkLst>
            <pc:docMk/>
            <pc:sldMk cId="373638569" sldId="256"/>
            <ac:spMk id="17" creationId="{89493F22-701F-A82C-3559-2E68E21D8381}"/>
          </ac:spMkLst>
        </pc:spChg>
        <pc:spChg chg="mod">
          <ac:chgData name="PAWLEY, Sophie (RED ROOFS SURGERY)" userId="ba5f8aa3-5841-4fce-9883-17900b7efed7" providerId="ADAL" clId="{612E46C7-9B8D-41D4-8AD1-373D16020A35}" dt="2026-10-06T14:59:54" v="30" actId="13926"/>
          <ac:spMkLst>
            <pc:docMk/>
            <pc:sldMk cId="373638569" sldId="256"/>
            <ac:spMk id="18" creationId="{97836C9C-2B06-98D5-325C-3D3D7F066A5D}"/>
          </ac:spMkLst>
        </pc:spChg>
        <pc:graphicFrameChg chg="add mod modGraphic">
          <ac:chgData name="PAWLEY, Sophie (RED ROOFS SURGERY)" userId="ba5f8aa3-5841-4fce-9883-17900b7efed7" providerId="ADAL" clId="{612E46C7-9B8D-41D4-8AD1-373D16020A35}" dt="2026-10-07T11:41:51.317" v="734" actId="14100"/>
          <ac:graphicFrameMkLst>
            <pc:docMk/>
            <pc:sldMk cId="373638569" sldId="256"/>
            <ac:graphicFrameMk id="4" creationId="{B3762B50-ECE4-09A8-5D7C-A59786D0F3DE}"/>
          </ac:graphicFrameMkLst>
        </pc:graphicFrameChg>
        <pc:picChg chg="add mod">
          <ac:chgData name="PAWLEY, Sophie (RED ROOFS SURGERY)" userId="ba5f8aa3-5841-4fce-9883-17900b7efed7" providerId="ADAL" clId="{612E46C7-9B8D-41D4-8AD1-373D16020A35}" dt="2026-10-07T11:41:56.035" v="735" actId="14100"/>
          <ac:picMkLst>
            <pc:docMk/>
            <pc:sldMk cId="373638569" sldId="256"/>
            <ac:picMk id="9" creationId="{AD480203-DDB7-3A5E-248B-2B6DE8F24D9F}"/>
          </ac:picMkLst>
        </pc:picChg>
      </pc:sldChg>
      <pc:sldChg chg="addSp delSp modSp mod">
        <pc:chgData name="PAWLEY, Sophie (RED ROOFS SURGERY)" userId="ba5f8aa3-5841-4fce-9883-17900b7efed7" providerId="ADAL" clId="{612E46C7-9B8D-41D4-8AD1-373D16020A35}" dt="2026-10-20T08:15:55.441" v="1018" actId="478"/>
        <pc:sldMkLst>
          <pc:docMk/>
          <pc:sldMk cId="3680398365" sldId="257"/>
        </pc:sldMkLst>
        <pc:spChg chg="add del mod">
          <ac:chgData name="PAWLEY, Sophie (RED ROOFS SURGERY)" userId="ba5f8aa3-5841-4fce-9883-17900b7efed7" providerId="ADAL" clId="{612E46C7-9B8D-41D4-8AD1-373D16020A35}" dt="2026-10-20T08:15:55.441" v="1018" actId="478"/>
          <ac:spMkLst>
            <pc:docMk/>
            <pc:sldMk cId="3680398365" sldId="257"/>
            <ac:spMk id="5" creationId="{BD3168FA-2126-478C-9AFF-CDF2EF4E3A4E}"/>
          </ac:spMkLst>
        </pc:spChg>
        <pc:spChg chg="mod">
          <ac:chgData name="PAWLEY, Sophie (RED ROOFS SURGERY)" userId="ba5f8aa3-5841-4fce-9883-17900b7efed7" providerId="ADAL" clId="{612E46C7-9B8D-41D4-8AD1-373D16020A35}" dt="2026-10-06T15:19:16.227" v="137" actId="1076"/>
          <ac:spMkLst>
            <pc:docMk/>
            <pc:sldMk cId="3680398365" sldId="257"/>
            <ac:spMk id="11" creationId="{B64E17B7-1CE9-68FB-4FF7-887E04B0959D}"/>
          </ac:spMkLst>
        </pc:spChg>
        <pc:spChg chg="mod">
          <ac:chgData name="PAWLEY, Sophie (RED ROOFS SURGERY)" userId="ba5f8aa3-5841-4fce-9883-17900b7efed7" providerId="ADAL" clId="{612E46C7-9B8D-41D4-8AD1-373D16020A35}" dt="2026-10-07T11:42:17.056" v="741" actId="1076"/>
          <ac:spMkLst>
            <pc:docMk/>
            <pc:sldMk cId="3680398365" sldId="257"/>
            <ac:spMk id="12" creationId="{514CD547-94D6-B518-8293-DDFC606AF861}"/>
          </ac:spMkLst>
        </pc:spChg>
        <pc:spChg chg="mod">
          <ac:chgData name="PAWLEY, Sophie (RED ROOFS SURGERY)" userId="ba5f8aa3-5841-4fce-9883-17900b7efed7" providerId="ADAL" clId="{612E46C7-9B8D-41D4-8AD1-373D16020A35}" dt="2026-10-06T15:16:17.508" v="121" actId="20577"/>
          <ac:spMkLst>
            <pc:docMk/>
            <pc:sldMk cId="3680398365" sldId="257"/>
            <ac:spMk id="13" creationId="{8B93639A-CFF5-9C03-1C03-4E1ED2AF4B32}"/>
          </ac:spMkLst>
        </pc:spChg>
        <pc:graphicFrameChg chg="add mod modGraphic">
          <ac:chgData name="PAWLEY, Sophie (RED ROOFS SURGERY)" userId="ba5f8aa3-5841-4fce-9883-17900b7efed7" providerId="ADAL" clId="{612E46C7-9B8D-41D4-8AD1-373D16020A35}" dt="2026-10-07T11:42:11.125" v="739" actId="14100"/>
          <ac:graphicFrameMkLst>
            <pc:docMk/>
            <pc:sldMk cId="3680398365" sldId="257"/>
            <ac:graphicFrameMk id="3" creationId="{766F535B-877F-9622-4794-701C87DAB398}"/>
          </ac:graphicFrameMkLst>
        </pc:graphicFrameChg>
        <pc:picChg chg="add mod">
          <ac:chgData name="PAWLEY, Sophie (RED ROOFS SURGERY)" userId="ba5f8aa3-5841-4fce-9883-17900b7efed7" providerId="ADAL" clId="{612E46C7-9B8D-41D4-8AD1-373D16020A35}" dt="2026-10-07T11:42:14.186" v="740" actId="14100"/>
          <ac:picMkLst>
            <pc:docMk/>
            <pc:sldMk cId="3680398365" sldId="257"/>
            <ac:picMk id="18" creationId="{C042EAF8-6FC9-896A-794B-F1BF96E260E7}"/>
          </ac:picMkLst>
        </pc:picChg>
      </pc:sldChg>
      <pc:sldChg chg="addSp delSp modSp mod">
        <pc:chgData name="PAWLEY, Sophie (RED ROOFS SURGERY)" userId="ba5f8aa3-5841-4fce-9883-17900b7efed7" providerId="ADAL" clId="{612E46C7-9B8D-41D4-8AD1-373D16020A35}" dt="2026-10-14T08:35:24.480" v="820" actId="1076"/>
        <pc:sldMkLst>
          <pc:docMk/>
          <pc:sldMk cId="2660285988" sldId="258"/>
        </pc:sldMkLst>
        <pc:spChg chg="add">
          <ac:chgData name="PAWLEY, Sophie (RED ROOFS SURGERY)" userId="ba5f8aa3-5841-4fce-9883-17900b7efed7" providerId="ADAL" clId="{612E46C7-9B8D-41D4-8AD1-373D16020A35}" dt="2026-10-07T11:43:01.485" v="745" actId="22"/>
          <ac:spMkLst>
            <pc:docMk/>
            <pc:sldMk cId="2660285988" sldId="258"/>
            <ac:spMk id="6" creationId="{50F3B55E-901F-FE28-BD29-683AC3840AC8}"/>
          </ac:spMkLst>
        </pc:spChg>
        <pc:graphicFrameChg chg="mod modGraphic">
          <ac:chgData name="PAWLEY, Sophie (RED ROOFS SURGERY)" userId="ba5f8aa3-5841-4fce-9883-17900b7efed7" providerId="ADAL" clId="{612E46C7-9B8D-41D4-8AD1-373D16020A35}" dt="2026-10-14T08:33:10.067" v="815" actId="20577"/>
          <ac:graphicFrameMkLst>
            <pc:docMk/>
            <pc:sldMk cId="2660285988" sldId="258"/>
            <ac:graphicFrameMk id="7" creationId="{252F1732-9034-9A5B-D58F-54CC88432641}"/>
          </ac:graphicFrameMkLst>
        </pc:graphicFrameChg>
        <pc:picChg chg="add mod modCrop">
          <ac:chgData name="PAWLEY, Sophie (RED ROOFS SURGERY)" userId="ba5f8aa3-5841-4fce-9883-17900b7efed7" providerId="ADAL" clId="{612E46C7-9B8D-41D4-8AD1-373D16020A35}" dt="2026-10-14T08:35:24.480" v="820" actId="1076"/>
          <ac:picMkLst>
            <pc:docMk/>
            <pc:sldMk cId="2660285988" sldId="258"/>
            <ac:picMk id="5" creationId="{DFC3B9FE-BB65-7AB3-D6EB-6A24E8A2D2A8}"/>
          </ac:picMkLst>
        </pc:picChg>
      </pc:sldChg>
      <pc:sldChg chg="addSp delSp modSp mod">
        <pc:chgData name="PAWLEY, Sophie (RED ROOFS SURGERY)" userId="ba5f8aa3-5841-4fce-9883-17900b7efed7" providerId="ADAL" clId="{612E46C7-9B8D-41D4-8AD1-373D16020A35}" dt="2026-10-06T15:11:48.913" v="96" actId="1076"/>
        <pc:sldMkLst>
          <pc:docMk/>
          <pc:sldMk cId="2931861846" sldId="259"/>
        </pc:sldMkLst>
        <pc:graphicFrameChg chg="add mod modGraphic">
          <ac:chgData name="PAWLEY, Sophie (RED ROOFS SURGERY)" userId="ba5f8aa3-5841-4fce-9883-17900b7efed7" providerId="ADAL" clId="{612E46C7-9B8D-41D4-8AD1-373D16020A35}" dt="2026-10-06T15:07:47.123" v="82" actId="14734"/>
          <ac:graphicFrameMkLst>
            <pc:docMk/>
            <pc:sldMk cId="2931861846" sldId="259"/>
            <ac:graphicFrameMk id="7" creationId="{D1BBA59D-A5BE-16A2-F4D4-E723D81793D6}"/>
          </ac:graphicFrameMkLst>
        </pc:graphicFrameChg>
        <pc:picChg chg="add mod ord">
          <ac:chgData name="PAWLEY, Sophie (RED ROOFS SURGERY)" userId="ba5f8aa3-5841-4fce-9883-17900b7efed7" providerId="ADAL" clId="{612E46C7-9B8D-41D4-8AD1-373D16020A35}" dt="2026-10-06T15:11:48.913" v="96" actId="1076"/>
          <ac:picMkLst>
            <pc:docMk/>
            <pc:sldMk cId="2931861846" sldId="259"/>
            <ac:picMk id="15" creationId="{C7220A56-24F1-6CE3-87D3-0DAD1984A691}"/>
          </ac:picMkLst>
        </pc:picChg>
      </pc:sldChg>
      <pc:sldChg chg="addSp delSp modSp mod">
        <pc:chgData name="PAWLEY, Sophie (RED ROOFS SURGERY)" userId="ba5f8aa3-5841-4fce-9883-17900b7efed7" providerId="ADAL" clId="{612E46C7-9B8D-41D4-8AD1-373D16020A35}" dt="2026-10-07T11:39:24.744" v="522" actId="14734"/>
        <pc:sldMkLst>
          <pc:docMk/>
          <pc:sldMk cId="3541751998" sldId="260"/>
        </pc:sldMkLst>
        <pc:spChg chg="mod">
          <ac:chgData name="PAWLEY, Sophie (RED ROOFS SURGERY)" userId="ba5f8aa3-5841-4fce-9883-17900b7efed7" providerId="ADAL" clId="{612E46C7-9B8D-41D4-8AD1-373D16020A35}" dt="2026-10-07T11:39:15.255" v="520" actId="255"/>
          <ac:spMkLst>
            <pc:docMk/>
            <pc:sldMk cId="3541751998" sldId="260"/>
            <ac:spMk id="2" creationId="{69B28E83-936D-4548-4E98-A740C5B4AC2A}"/>
          </ac:spMkLst>
        </pc:spChg>
        <pc:spChg chg="mod">
          <ac:chgData name="PAWLEY, Sophie (RED ROOFS SURGERY)" userId="ba5f8aa3-5841-4fce-9883-17900b7efed7" providerId="ADAL" clId="{612E46C7-9B8D-41D4-8AD1-373D16020A35}" dt="2026-10-07T11:35:56.312" v="514" actId="1076"/>
          <ac:spMkLst>
            <pc:docMk/>
            <pc:sldMk cId="3541751998" sldId="260"/>
            <ac:spMk id="3" creationId="{A1EAA2B4-8E54-DD88-DEC6-979F734DEEDF}"/>
          </ac:spMkLst>
        </pc:spChg>
        <pc:graphicFrameChg chg="add mod modGraphic">
          <ac:chgData name="PAWLEY, Sophie (RED ROOFS SURGERY)" userId="ba5f8aa3-5841-4fce-9883-17900b7efed7" providerId="ADAL" clId="{612E46C7-9B8D-41D4-8AD1-373D16020A35}" dt="2026-10-07T11:39:24.744" v="522" actId="14734"/>
          <ac:graphicFrameMkLst>
            <pc:docMk/>
            <pc:sldMk cId="3541751998" sldId="260"/>
            <ac:graphicFrameMk id="7" creationId="{D3C01336-8579-1D85-0E9D-8852771DAAC2}"/>
          </ac:graphicFrameMkLst>
        </pc:graphicFrameChg>
        <pc:picChg chg="add mod">
          <ac:chgData name="PAWLEY, Sophie (RED ROOFS SURGERY)" userId="ba5f8aa3-5841-4fce-9883-17900b7efed7" providerId="ADAL" clId="{612E46C7-9B8D-41D4-8AD1-373D16020A35}" dt="2026-10-07T11:39:01.223" v="519" actId="14100"/>
          <ac:picMkLst>
            <pc:docMk/>
            <pc:sldMk cId="3541751998" sldId="260"/>
            <ac:picMk id="11" creationId="{46B43BF2-906F-6DE5-451E-F17C68DD7498}"/>
          </ac:picMkLst>
        </pc:picChg>
      </pc:sldChg>
      <pc:sldChg chg="addSp delSp modSp mod">
        <pc:chgData name="PAWLEY, Sophie (RED ROOFS SURGERY)" userId="ba5f8aa3-5841-4fce-9883-17900b7efed7" providerId="ADAL" clId="{612E46C7-9B8D-41D4-8AD1-373D16020A35}" dt="2026-10-06T15:31:12.779" v="190" actId="14100"/>
        <pc:sldMkLst>
          <pc:docMk/>
          <pc:sldMk cId="50560989" sldId="263"/>
        </pc:sldMkLst>
        <pc:spChg chg="mod">
          <ac:chgData name="PAWLEY, Sophie (RED ROOFS SURGERY)" userId="ba5f8aa3-5841-4fce-9883-17900b7efed7" providerId="ADAL" clId="{612E46C7-9B8D-41D4-8AD1-373D16020A35}" dt="2026-10-06T15:31:08.675" v="188" actId="1076"/>
          <ac:spMkLst>
            <pc:docMk/>
            <pc:sldMk cId="50560989" sldId="263"/>
            <ac:spMk id="13" creationId="{3D941B83-EE7A-56BB-A6C9-89D5279DC6C2}"/>
          </ac:spMkLst>
        </pc:spChg>
        <pc:graphicFrameChg chg="add mod modGraphic">
          <ac:chgData name="PAWLEY, Sophie (RED ROOFS SURGERY)" userId="ba5f8aa3-5841-4fce-9883-17900b7efed7" providerId="ADAL" clId="{612E46C7-9B8D-41D4-8AD1-373D16020A35}" dt="2026-10-06T15:31:12.779" v="190" actId="14100"/>
          <ac:graphicFrameMkLst>
            <pc:docMk/>
            <pc:sldMk cId="50560989" sldId="263"/>
            <ac:graphicFrameMk id="7" creationId="{A48D9F15-D682-1620-A606-A0181101CFC3}"/>
          </ac:graphicFrameMkLst>
        </pc:graphicFrameChg>
        <pc:picChg chg="add mod ord">
          <ac:chgData name="PAWLEY, Sophie (RED ROOFS SURGERY)" userId="ba5f8aa3-5841-4fce-9883-17900b7efed7" providerId="ADAL" clId="{612E46C7-9B8D-41D4-8AD1-373D16020A35}" dt="2026-10-06T15:31:03.460" v="187" actId="167"/>
          <ac:picMkLst>
            <pc:docMk/>
            <pc:sldMk cId="50560989" sldId="263"/>
            <ac:picMk id="15" creationId="{98DCDD65-3A05-AB92-DC6D-3835F1ABAA93}"/>
          </ac:picMkLst>
        </pc:picChg>
      </pc:sldChg>
      <pc:sldChg chg="delSp modSp mod">
        <pc:chgData name="PAWLEY, Sophie (RED ROOFS SURGERY)" userId="ba5f8aa3-5841-4fce-9883-17900b7efed7" providerId="ADAL" clId="{612E46C7-9B8D-41D4-8AD1-373D16020A35}" dt="2026-10-07T09:48:37.845" v="472" actId="14100"/>
        <pc:sldMkLst>
          <pc:docMk/>
          <pc:sldMk cId="3164742487" sldId="264"/>
        </pc:sldMkLst>
        <pc:spChg chg="mod">
          <ac:chgData name="PAWLEY, Sophie (RED ROOFS SURGERY)" userId="ba5f8aa3-5841-4fce-9883-17900b7efed7" providerId="ADAL" clId="{612E46C7-9B8D-41D4-8AD1-373D16020A35}" dt="2026-10-07T09:44:07.144" v="382" actId="20577"/>
          <ac:spMkLst>
            <pc:docMk/>
            <pc:sldMk cId="3164742487" sldId="264"/>
            <ac:spMk id="4" creationId="{DC8B8D80-FB36-DFFC-2A42-43A618F86AF9}"/>
          </ac:spMkLst>
        </pc:spChg>
        <pc:spChg chg="mod">
          <ac:chgData name="PAWLEY, Sophie (RED ROOFS SURGERY)" userId="ba5f8aa3-5841-4fce-9883-17900b7efed7" providerId="ADAL" clId="{612E46C7-9B8D-41D4-8AD1-373D16020A35}" dt="2026-10-07T09:42:52.376" v="363" actId="1076"/>
          <ac:spMkLst>
            <pc:docMk/>
            <pc:sldMk cId="3164742487" sldId="264"/>
            <ac:spMk id="6" creationId="{8021B039-EB13-932F-458F-D5FFEBD0304A}"/>
          </ac:spMkLst>
        </pc:spChg>
        <pc:spChg chg="mod">
          <ac:chgData name="PAWLEY, Sophie (RED ROOFS SURGERY)" userId="ba5f8aa3-5841-4fce-9883-17900b7efed7" providerId="ADAL" clId="{612E46C7-9B8D-41D4-8AD1-373D16020A35}" dt="2026-10-07T09:45:12.025" v="395" actId="1076"/>
          <ac:spMkLst>
            <pc:docMk/>
            <pc:sldMk cId="3164742487" sldId="264"/>
            <ac:spMk id="7" creationId="{BF13D3C1-2073-E683-9E71-3EC4B061705C}"/>
          </ac:spMkLst>
        </pc:spChg>
        <pc:spChg chg="mod">
          <ac:chgData name="PAWLEY, Sophie (RED ROOFS SURGERY)" userId="ba5f8aa3-5841-4fce-9883-17900b7efed7" providerId="ADAL" clId="{612E46C7-9B8D-41D4-8AD1-373D16020A35}" dt="2026-10-07T09:45:37.953" v="401" actId="14100"/>
          <ac:spMkLst>
            <pc:docMk/>
            <pc:sldMk cId="3164742487" sldId="264"/>
            <ac:spMk id="8" creationId="{E0664060-9AAF-179E-CF17-0B658E108A93}"/>
          </ac:spMkLst>
        </pc:spChg>
        <pc:spChg chg="mod">
          <ac:chgData name="PAWLEY, Sophie (RED ROOFS SURGERY)" userId="ba5f8aa3-5841-4fce-9883-17900b7efed7" providerId="ADAL" clId="{612E46C7-9B8D-41D4-8AD1-373D16020A35}" dt="2026-10-07T09:48:37.845" v="472" actId="14100"/>
          <ac:spMkLst>
            <pc:docMk/>
            <pc:sldMk cId="3164742487" sldId="264"/>
            <ac:spMk id="9" creationId="{056603BF-1488-8BBA-0794-0EDED881C0B6}"/>
          </ac:spMkLst>
        </pc:spChg>
        <pc:spChg chg="mod">
          <ac:chgData name="PAWLEY, Sophie (RED ROOFS SURGERY)" userId="ba5f8aa3-5841-4fce-9883-17900b7efed7" providerId="ADAL" clId="{612E46C7-9B8D-41D4-8AD1-373D16020A35}" dt="2026-10-07T09:47:40.964" v="444" actId="14100"/>
          <ac:spMkLst>
            <pc:docMk/>
            <pc:sldMk cId="3164742487" sldId="264"/>
            <ac:spMk id="12" creationId="{50CF83C3-FC2F-7840-A55B-737065694747}"/>
          </ac:spMkLst>
        </pc:spChg>
        <pc:spChg chg="mod">
          <ac:chgData name="PAWLEY, Sophie (RED ROOFS SURGERY)" userId="ba5f8aa3-5841-4fce-9883-17900b7efed7" providerId="ADAL" clId="{612E46C7-9B8D-41D4-8AD1-373D16020A35}" dt="2026-10-07T09:42:56.683" v="365" actId="14100"/>
          <ac:spMkLst>
            <pc:docMk/>
            <pc:sldMk cId="3164742487" sldId="264"/>
            <ac:spMk id="18" creationId="{75B10682-F99F-BD17-A2A3-FE04EAD43912}"/>
          </ac:spMkLst>
        </pc:spChg>
        <pc:spChg chg="mod">
          <ac:chgData name="PAWLEY, Sophie (RED ROOFS SURGERY)" userId="ba5f8aa3-5841-4fce-9883-17900b7efed7" providerId="ADAL" clId="{612E46C7-9B8D-41D4-8AD1-373D16020A35}" dt="2026-10-07T09:45:07.066" v="394" actId="1076"/>
          <ac:spMkLst>
            <pc:docMk/>
            <pc:sldMk cId="3164742487" sldId="264"/>
            <ac:spMk id="20" creationId="{62F5CC76-9984-8CDD-2117-401B2082935D}"/>
          </ac:spMkLst>
        </pc:spChg>
        <pc:spChg chg="mod">
          <ac:chgData name="PAWLEY, Sophie (RED ROOFS SURGERY)" userId="ba5f8aa3-5841-4fce-9883-17900b7efed7" providerId="ADAL" clId="{612E46C7-9B8D-41D4-8AD1-373D16020A35}" dt="2026-10-07T09:46:32.985" v="427" actId="1076"/>
          <ac:spMkLst>
            <pc:docMk/>
            <pc:sldMk cId="3164742487" sldId="264"/>
            <ac:spMk id="21" creationId="{328600E2-8941-3673-8224-7340F44ABBE6}"/>
          </ac:spMkLst>
        </pc:spChg>
        <pc:spChg chg="mod">
          <ac:chgData name="PAWLEY, Sophie (RED ROOFS SURGERY)" userId="ba5f8aa3-5841-4fce-9883-17900b7efed7" providerId="ADAL" clId="{612E46C7-9B8D-41D4-8AD1-373D16020A35}" dt="2026-10-07T09:45:03.361" v="393" actId="14100"/>
          <ac:spMkLst>
            <pc:docMk/>
            <pc:sldMk cId="3164742487" sldId="264"/>
            <ac:spMk id="23" creationId="{F48FA8F0-2BD5-042C-3646-D1EC73D152B3}"/>
          </ac:spMkLst>
        </pc:spChg>
        <pc:spChg chg="mod">
          <ac:chgData name="PAWLEY, Sophie (RED ROOFS SURGERY)" userId="ba5f8aa3-5841-4fce-9883-17900b7efed7" providerId="ADAL" clId="{612E46C7-9B8D-41D4-8AD1-373D16020A35}" dt="2026-10-07T09:46:19.142" v="426" actId="20577"/>
          <ac:spMkLst>
            <pc:docMk/>
            <pc:sldMk cId="3164742487" sldId="264"/>
            <ac:spMk id="24" creationId="{C87FB3EC-08E2-DF96-70FA-DBA2FCA4A346}"/>
          </ac:spMkLst>
        </pc:spChg>
        <pc:spChg chg="mod">
          <ac:chgData name="PAWLEY, Sophie (RED ROOFS SURGERY)" userId="ba5f8aa3-5841-4fce-9883-17900b7efed7" providerId="ADAL" clId="{612E46C7-9B8D-41D4-8AD1-373D16020A35}" dt="2026-10-07T09:47:09.464" v="435" actId="1076"/>
          <ac:spMkLst>
            <pc:docMk/>
            <pc:sldMk cId="3164742487" sldId="264"/>
            <ac:spMk id="25" creationId="{46D6DCEF-5DFD-5A1C-C555-6955B87462E8}"/>
          </ac:spMkLst>
        </pc:spChg>
        <pc:spChg chg="mod">
          <ac:chgData name="PAWLEY, Sophie (RED ROOFS SURGERY)" userId="ba5f8aa3-5841-4fce-9883-17900b7efed7" providerId="ADAL" clId="{612E46C7-9B8D-41D4-8AD1-373D16020A35}" dt="2026-10-07T09:44:37.715" v="390" actId="20577"/>
          <ac:spMkLst>
            <pc:docMk/>
            <pc:sldMk cId="3164742487" sldId="264"/>
            <ac:spMk id="26" creationId="{56D98866-C03B-F44B-6494-7D8882866DA0}"/>
          </ac:spMkLst>
        </pc:spChg>
        <pc:spChg chg="mod">
          <ac:chgData name="PAWLEY, Sophie (RED ROOFS SURGERY)" userId="ba5f8aa3-5841-4fce-9883-17900b7efed7" providerId="ADAL" clId="{612E46C7-9B8D-41D4-8AD1-373D16020A35}" dt="2026-10-07T09:48:22.373" v="465" actId="14100"/>
          <ac:spMkLst>
            <pc:docMk/>
            <pc:sldMk cId="3164742487" sldId="264"/>
            <ac:spMk id="28" creationId="{EE6E3F56-A104-3A17-9BB5-9E93B1A6720C}"/>
          </ac:spMkLst>
        </pc:spChg>
        <pc:spChg chg="mod">
          <ac:chgData name="PAWLEY, Sophie (RED ROOFS SURGERY)" userId="ba5f8aa3-5841-4fce-9883-17900b7efed7" providerId="ADAL" clId="{612E46C7-9B8D-41D4-8AD1-373D16020A35}" dt="2026-10-07T09:48:29.446" v="470" actId="313"/>
          <ac:spMkLst>
            <pc:docMk/>
            <pc:sldMk cId="3164742487" sldId="264"/>
            <ac:spMk id="30" creationId="{B6217168-40BE-DF6D-563D-D2C7DE549DD9}"/>
          </ac:spMkLst>
        </pc:spChg>
        <pc:spChg chg="mod">
          <ac:chgData name="PAWLEY, Sophie (RED ROOFS SURGERY)" userId="ba5f8aa3-5841-4fce-9883-17900b7efed7" providerId="ADAL" clId="{612E46C7-9B8D-41D4-8AD1-373D16020A35}" dt="2026-10-07T09:43:21.136" v="372" actId="14100"/>
          <ac:spMkLst>
            <pc:docMk/>
            <pc:sldMk cId="3164742487" sldId="264"/>
            <ac:spMk id="31" creationId="{727964BD-5878-53AE-2236-39B2B26CC918}"/>
          </ac:spMkLst>
        </pc:spChg>
        <pc:spChg chg="mod">
          <ac:chgData name="PAWLEY, Sophie (RED ROOFS SURGERY)" userId="ba5f8aa3-5841-4fce-9883-17900b7efed7" providerId="ADAL" clId="{612E46C7-9B8D-41D4-8AD1-373D16020A35}" dt="2026-10-07T09:42:52.376" v="363" actId="1076"/>
          <ac:spMkLst>
            <pc:docMk/>
            <pc:sldMk cId="3164742487" sldId="264"/>
            <ac:spMk id="32" creationId="{49231F54-3EAB-B90A-F173-DF6C7C918217}"/>
          </ac:spMkLst>
        </pc:spChg>
      </pc:sldChg>
      <pc:sldChg chg="addSp delSp modSp mod">
        <pc:chgData name="PAWLEY, Sophie (RED ROOFS SURGERY)" userId="ba5f8aa3-5841-4fce-9883-17900b7efed7" providerId="ADAL" clId="{612E46C7-9B8D-41D4-8AD1-373D16020A35}" dt="2026-10-08T08:50:41.388" v="785" actId="13926"/>
        <pc:sldMkLst>
          <pc:docMk/>
          <pc:sldMk cId="2013978392" sldId="266"/>
        </pc:sldMkLst>
        <pc:spChg chg="mod">
          <ac:chgData name="PAWLEY, Sophie (RED ROOFS SURGERY)" userId="ba5f8aa3-5841-4fce-9883-17900b7efed7" providerId="ADAL" clId="{612E46C7-9B8D-41D4-8AD1-373D16020A35}" dt="2026-10-07T09:31:47.800" v="236" actId="1076"/>
          <ac:spMkLst>
            <pc:docMk/>
            <pc:sldMk cId="2013978392" sldId="266"/>
            <ac:spMk id="6" creationId="{C2F34C20-60AA-CCF8-C9C2-3EC0560F50A1}"/>
          </ac:spMkLst>
        </pc:spChg>
        <pc:spChg chg="mod">
          <ac:chgData name="PAWLEY, Sophie (RED ROOFS SURGERY)" userId="ba5f8aa3-5841-4fce-9883-17900b7efed7" providerId="ADAL" clId="{612E46C7-9B8D-41D4-8AD1-373D16020A35}" dt="2026-10-08T08:50:41.388" v="785" actId="13926"/>
          <ac:spMkLst>
            <pc:docMk/>
            <pc:sldMk cId="2013978392" sldId="266"/>
            <ac:spMk id="12" creationId="{94C61B90-323D-52B6-6588-B66D01B30351}"/>
          </ac:spMkLst>
        </pc:spChg>
        <pc:graphicFrameChg chg="mod modGraphic">
          <ac:chgData name="PAWLEY, Sophie (RED ROOFS SURGERY)" userId="ba5f8aa3-5841-4fce-9883-17900b7efed7" providerId="ADAL" clId="{612E46C7-9B8D-41D4-8AD1-373D16020A35}" dt="2026-10-08T08:50:30.140" v="780" actId="20577"/>
          <ac:graphicFrameMkLst>
            <pc:docMk/>
            <pc:sldMk cId="2013978392" sldId="266"/>
            <ac:graphicFrameMk id="2" creationId="{EB4C309A-7F6D-63F0-AA07-35E011982073}"/>
          </ac:graphicFrameMkLst>
        </pc:graphicFrameChg>
        <pc:picChg chg="mod">
          <ac:chgData name="PAWLEY, Sophie (RED ROOFS SURGERY)" userId="ba5f8aa3-5841-4fce-9883-17900b7efed7" providerId="ADAL" clId="{612E46C7-9B8D-41D4-8AD1-373D16020A35}" dt="2026-10-07T09:32:05.476" v="239" actId="1076"/>
          <ac:picMkLst>
            <pc:docMk/>
            <pc:sldMk cId="2013978392" sldId="266"/>
            <ac:picMk id="15" creationId="{0219D22A-2B99-F715-0328-4313986142EC}"/>
          </ac:picMkLst>
        </pc:picChg>
        <pc:picChg chg="add mod modCrop">
          <ac:chgData name="PAWLEY, Sophie (RED ROOFS SURGERY)" userId="ba5f8aa3-5841-4fce-9883-17900b7efed7" providerId="ADAL" clId="{612E46C7-9B8D-41D4-8AD1-373D16020A35}" dt="2026-10-07T09:32:06.983" v="240" actId="1076"/>
          <ac:picMkLst>
            <pc:docMk/>
            <pc:sldMk cId="2013978392" sldId="266"/>
            <ac:picMk id="19" creationId="{2E3F4791-EECC-892D-2C93-0BE30D88FBD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20CA27-092E-4D73-8D66-AF832D4938FC}" type="datetimeFigureOut">
              <a:rPr lang="en-GB" smtClean="0"/>
              <a:t>20/10/2026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2F91A8-6D36-4CE6-881A-82C24D193A36}" type="slidenum">
              <a:rPr lang="en-GB" smtClean="0"/>
              <a:t>‹#›</a:t>
            </a:fld>
            <a:endParaRPr lang="en-GB"/>
          </a:p>
        </p:txBody>
      </p:sp>
    </p:spTree>
    <p:extLst>
      <p:ext uri="{BB962C8B-B14F-4D97-AF65-F5344CB8AC3E}">
        <p14:creationId xmlns:p14="http://schemas.microsoft.com/office/powerpoint/2010/main" val="857701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12F91A8-6D36-4CE6-881A-82C24D193A36}" type="slidenum">
              <a:rPr lang="en-GB" smtClean="0"/>
              <a:t>7</a:t>
            </a:fld>
            <a:endParaRPr lang="en-GB"/>
          </a:p>
        </p:txBody>
      </p:sp>
    </p:spTree>
    <p:extLst>
      <p:ext uri="{BB962C8B-B14F-4D97-AF65-F5344CB8AC3E}">
        <p14:creationId xmlns:p14="http://schemas.microsoft.com/office/powerpoint/2010/main" val="1132117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57C49-4D36-8DC2-6E06-44EC499F721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CCC85B2A-D1A5-59C4-0D67-02AB4D1C1D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67EDC5EC-B8A0-3204-9A92-2F4678F40CCA}"/>
              </a:ext>
            </a:extLst>
          </p:cNvPr>
          <p:cNvSpPr>
            <a:spLocks noGrp="1"/>
          </p:cNvSpPr>
          <p:nvPr>
            <p:ph type="dt" sz="half" idx="10"/>
          </p:nvPr>
        </p:nvSpPr>
        <p:spPr/>
        <p:txBody>
          <a:bodyPr/>
          <a:lstStyle/>
          <a:p>
            <a:fld id="{8351CD1D-A0ED-4E68-9675-0C6144EBDF3D}" type="datetimeFigureOut">
              <a:rPr lang="en-GB" smtClean="0"/>
              <a:t>20/10/2026</a:t>
            </a:fld>
            <a:endParaRPr lang="en-GB"/>
          </a:p>
        </p:txBody>
      </p:sp>
      <p:sp>
        <p:nvSpPr>
          <p:cNvPr id="5" name="Footer Placeholder 4">
            <a:extLst>
              <a:ext uri="{FF2B5EF4-FFF2-40B4-BE49-F238E27FC236}">
                <a16:creationId xmlns:a16="http://schemas.microsoft.com/office/drawing/2014/main" id="{FD251EC8-BE9D-68D7-BFF2-2B802ADD7D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50C1811-880F-8249-07DB-24E00568204D}"/>
              </a:ext>
            </a:extLst>
          </p:cNvPr>
          <p:cNvSpPr>
            <a:spLocks noGrp="1"/>
          </p:cNvSpPr>
          <p:nvPr>
            <p:ph type="sldNum" sz="quarter" idx="12"/>
          </p:nvPr>
        </p:nvSpPr>
        <p:spPr/>
        <p:txBody>
          <a:bodyPr/>
          <a:lstStyle/>
          <a:p>
            <a:fld id="{9FD5EB14-B5E5-4776-A9B2-DE9395CA351A}" type="slidenum">
              <a:rPr lang="en-GB" smtClean="0"/>
              <a:t>‹#›</a:t>
            </a:fld>
            <a:endParaRPr lang="en-GB"/>
          </a:p>
        </p:txBody>
      </p:sp>
    </p:spTree>
    <p:extLst>
      <p:ext uri="{BB962C8B-B14F-4D97-AF65-F5344CB8AC3E}">
        <p14:creationId xmlns:p14="http://schemas.microsoft.com/office/powerpoint/2010/main" val="3162864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5FE4-8D5C-6A4A-B78B-B3E15B40ED9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FE61B0A-7DDF-BA79-D8B6-C9CF02E5EA4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660E7D3-29A8-27DB-378B-3B8EFBD509F4}"/>
              </a:ext>
            </a:extLst>
          </p:cNvPr>
          <p:cNvSpPr>
            <a:spLocks noGrp="1"/>
          </p:cNvSpPr>
          <p:nvPr>
            <p:ph type="dt" sz="half" idx="10"/>
          </p:nvPr>
        </p:nvSpPr>
        <p:spPr/>
        <p:txBody>
          <a:bodyPr/>
          <a:lstStyle/>
          <a:p>
            <a:fld id="{8351CD1D-A0ED-4E68-9675-0C6144EBDF3D}" type="datetimeFigureOut">
              <a:rPr lang="en-GB" smtClean="0"/>
              <a:t>20/10/2026</a:t>
            </a:fld>
            <a:endParaRPr lang="en-GB"/>
          </a:p>
        </p:txBody>
      </p:sp>
      <p:sp>
        <p:nvSpPr>
          <p:cNvPr id="5" name="Footer Placeholder 4">
            <a:extLst>
              <a:ext uri="{FF2B5EF4-FFF2-40B4-BE49-F238E27FC236}">
                <a16:creationId xmlns:a16="http://schemas.microsoft.com/office/drawing/2014/main" id="{4724F7A3-4572-207D-703F-7A85A118E8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EAA74F3-116B-684C-BB8F-995F7E3312A5}"/>
              </a:ext>
            </a:extLst>
          </p:cNvPr>
          <p:cNvSpPr>
            <a:spLocks noGrp="1"/>
          </p:cNvSpPr>
          <p:nvPr>
            <p:ph type="sldNum" sz="quarter" idx="12"/>
          </p:nvPr>
        </p:nvSpPr>
        <p:spPr/>
        <p:txBody>
          <a:bodyPr/>
          <a:lstStyle/>
          <a:p>
            <a:fld id="{9FD5EB14-B5E5-4776-A9B2-DE9395CA351A}" type="slidenum">
              <a:rPr lang="en-GB" smtClean="0"/>
              <a:t>‹#›</a:t>
            </a:fld>
            <a:endParaRPr lang="en-GB"/>
          </a:p>
        </p:txBody>
      </p:sp>
    </p:spTree>
    <p:extLst>
      <p:ext uri="{BB962C8B-B14F-4D97-AF65-F5344CB8AC3E}">
        <p14:creationId xmlns:p14="http://schemas.microsoft.com/office/powerpoint/2010/main" val="1906745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123BC-AB0D-63D9-FD32-621A9418050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8178A8F5-00CE-0135-23EB-AA486E8CDFA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6CC4CEB-0D60-B80B-13D7-D8E6E5EDC0D7}"/>
              </a:ext>
            </a:extLst>
          </p:cNvPr>
          <p:cNvSpPr>
            <a:spLocks noGrp="1"/>
          </p:cNvSpPr>
          <p:nvPr>
            <p:ph type="dt" sz="half" idx="10"/>
          </p:nvPr>
        </p:nvSpPr>
        <p:spPr/>
        <p:txBody>
          <a:bodyPr/>
          <a:lstStyle/>
          <a:p>
            <a:fld id="{8351CD1D-A0ED-4E68-9675-0C6144EBDF3D}" type="datetimeFigureOut">
              <a:rPr lang="en-GB" smtClean="0"/>
              <a:t>20/10/2026</a:t>
            </a:fld>
            <a:endParaRPr lang="en-GB"/>
          </a:p>
        </p:txBody>
      </p:sp>
      <p:sp>
        <p:nvSpPr>
          <p:cNvPr id="5" name="Footer Placeholder 4">
            <a:extLst>
              <a:ext uri="{FF2B5EF4-FFF2-40B4-BE49-F238E27FC236}">
                <a16:creationId xmlns:a16="http://schemas.microsoft.com/office/drawing/2014/main" id="{7519FEC8-C563-280F-B1E5-B9663AACDA6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61F6137-E787-C46C-9B81-E0AE44887D85}"/>
              </a:ext>
            </a:extLst>
          </p:cNvPr>
          <p:cNvSpPr>
            <a:spLocks noGrp="1"/>
          </p:cNvSpPr>
          <p:nvPr>
            <p:ph type="sldNum" sz="quarter" idx="12"/>
          </p:nvPr>
        </p:nvSpPr>
        <p:spPr/>
        <p:txBody>
          <a:bodyPr/>
          <a:lstStyle/>
          <a:p>
            <a:fld id="{9FD5EB14-B5E5-4776-A9B2-DE9395CA351A}" type="slidenum">
              <a:rPr lang="en-GB" smtClean="0"/>
              <a:t>‹#›</a:t>
            </a:fld>
            <a:endParaRPr lang="en-GB"/>
          </a:p>
        </p:txBody>
      </p:sp>
    </p:spTree>
    <p:extLst>
      <p:ext uri="{BB962C8B-B14F-4D97-AF65-F5344CB8AC3E}">
        <p14:creationId xmlns:p14="http://schemas.microsoft.com/office/powerpoint/2010/main" val="3065430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E33F6-DFEE-F07E-7CB2-55C1CF1D0C2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6ABA341-605A-9D5F-6CC2-69B0EAF8A48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E157D50F-C253-C411-490F-21B3F8590D1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B5C3C5A5-36B5-33D8-F6B8-0FD0BC7E6A8F}"/>
              </a:ext>
            </a:extLst>
          </p:cNvPr>
          <p:cNvSpPr>
            <a:spLocks noGrp="1"/>
          </p:cNvSpPr>
          <p:nvPr>
            <p:ph type="dt" sz="half" idx="10"/>
          </p:nvPr>
        </p:nvSpPr>
        <p:spPr/>
        <p:txBody>
          <a:bodyPr/>
          <a:lstStyle/>
          <a:p>
            <a:fld id="{8351CD1D-A0ED-4E68-9675-0C6144EBDF3D}" type="datetimeFigureOut">
              <a:rPr lang="en-GB" smtClean="0"/>
              <a:t>20/10/2026</a:t>
            </a:fld>
            <a:endParaRPr lang="en-GB"/>
          </a:p>
        </p:txBody>
      </p:sp>
      <p:sp>
        <p:nvSpPr>
          <p:cNvPr id="6" name="Footer Placeholder 5">
            <a:extLst>
              <a:ext uri="{FF2B5EF4-FFF2-40B4-BE49-F238E27FC236}">
                <a16:creationId xmlns:a16="http://schemas.microsoft.com/office/drawing/2014/main" id="{9EE04A54-20B0-D22B-BFED-5F54E0EEE4B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615744F-D20C-345C-9612-49D5B2FDE161}"/>
              </a:ext>
            </a:extLst>
          </p:cNvPr>
          <p:cNvSpPr>
            <a:spLocks noGrp="1"/>
          </p:cNvSpPr>
          <p:nvPr>
            <p:ph type="sldNum" sz="quarter" idx="12"/>
          </p:nvPr>
        </p:nvSpPr>
        <p:spPr/>
        <p:txBody>
          <a:bodyPr/>
          <a:lstStyle/>
          <a:p>
            <a:fld id="{9FD5EB14-B5E5-4776-A9B2-DE9395CA351A}" type="slidenum">
              <a:rPr lang="en-GB" smtClean="0"/>
              <a:t>‹#›</a:t>
            </a:fld>
            <a:endParaRPr lang="en-GB"/>
          </a:p>
        </p:txBody>
      </p:sp>
    </p:spTree>
    <p:extLst>
      <p:ext uri="{BB962C8B-B14F-4D97-AF65-F5344CB8AC3E}">
        <p14:creationId xmlns:p14="http://schemas.microsoft.com/office/powerpoint/2010/main" val="3843515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FD05C-B7AE-320E-3CCC-B62E12489876}"/>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15FDB9BC-283A-4ED6-7FEB-727820ED49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7422D15-C001-415B-BF3C-B1DF84E2DB4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FD1ADE65-7108-C06F-D49B-7374905BE8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FD9A5B9-8D86-6336-09A8-8C7D928F183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F621FAAC-5BDA-0857-85A6-41D9E93A4EDA}"/>
              </a:ext>
            </a:extLst>
          </p:cNvPr>
          <p:cNvSpPr>
            <a:spLocks noGrp="1"/>
          </p:cNvSpPr>
          <p:nvPr>
            <p:ph type="dt" sz="half" idx="10"/>
          </p:nvPr>
        </p:nvSpPr>
        <p:spPr/>
        <p:txBody>
          <a:bodyPr/>
          <a:lstStyle/>
          <a:p>
            <a:fld id="{8351CD1D-A0ED-4E68-9675-0C6144EBDF3D}" type="datetimeFigureOut">
              <a:rPr lang="en-GB" smtClean="0"/>
              <a:t>20/10/2026</a:t>
            </a:fld>
            <a:endParaRPr lang="en-GB"/>
          </a:p>
        </p:txBody>
      </p:sp>
      <p:sp>
        <p:nvSpPr>
          <p:cNvPr id="8" name="Footer Placeholder 7">
            <a:extLst>
              <a:ext uri="{FF2B5EF4-FFF2-40B4-BE49-F238E27FC236}">
                <a16:creationId xmlns:a16="http://schemas.microsoft.com/office/drawing/2014/main" id="{8DF37728-AF3C-A067-FAA0-C259AF3E60D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8134EE2-F3FD-4BC0-17A2-AD81D988C51B}"/>
              </a:ext>
            </a:extLst>
          </p:cNvPr>
          <p:cNvSpPr>
            <a:spLocks noGrp="1"/>
          </p:cNvSpPr>
          <p:nvPr>
            <p:ph type="sldNum" sz="quarter" idx="12"/>
          </p:nvPr>
        </p:nvSpPr>
        <p:spPr/>
        <p:txBody>
          <a:bodyPr/>
          <a:lstStyle/>
          <a:p>
            <a:fld id="{9FD5EB14-B5E5-4776-A9B2-DE9395CA351A}" type="slidenum">
              <a:rPr lang="en-GB" smtClean="0"/>
              <a:t>‹#›</a:t>
            </a:fld>
            <a:endParaRPr lang="en-GB"/>
          </a:p>
        </p:txBody>
      </p:sp>
    </p:spTree>
    <p:extLst>
      <p:ext uri="{BB962C8B-B14F-4D97-AF65-F5344CB8AC3E}">
        <p14:creationId xmlns:p14="http://schemas.microsoft.com/office/powerpoint/2010/main" val="2191408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91EC-151D-1840-73BE-66F7311E8FE1}"/>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007FD824-E830-E412-64C4-73E7900479A3}"/>
              </a:ext>
            </a:extLst>
          </p:cNvPr>
          <p:cNvSpPr>
            <a:spLocks noGrp="1"/>
          </p:cNvSpPr>
          <p:nvPr>
            <p:ph type="dt" sz="half" idx="10"/>
          </p:nvPr>
        </p:nvSpPr>
        <p:spPr/>
        <p:txBody>
          <a:bodyPr/>
          <a:lstStyle/>
          <a:p>
            <a:fld id="{8351CD1D-A0ED-4E68-9675-0C6144EBDF3D}" type="datetimeFigureOut">
              <a:rPr lang="en-GB" smtClean="0"/>
              <a:t>20/10/2026</a:t>
            </a:fld>
            <a:endParaRPr lang="en-GB"/>
          </a:p>
        </p:txBody>
      </p:sp>
      <p:sp>
        <p:nvSpPr>
          <p:cNvPr id="4" name="Footer Placeholder 3">
            <a:extLst>
              <a:ext uri="{FF2B5EF4-FFF2-40B4-BE49-F238E27FC236}">
                <a16:creationId xmlns:a16="http://schemas.microsoft.com/office/drawing/2014/main" id="{94260002-A482-3071-ED9F-AD5CE5ED32B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1168E83-1161-35E3-0B63-D152B0446EE7}"/>
              </a:ext>
            </a:extLst>
          </p:cNvPr>
          <p:cNvSpPr>
            <a:spLocks noGrp="1"/>
          </p:cNvSpPr>
          <p:nvPr>
            <p:ph type="sldNum" sz="quarter" idx="12"/>
          </p:nvPr>
        </p:nvSpPr>
        <p:spPr/>
        <p:txBody>
          <a:bodyPr/>
          <a:lstStyle/>
          <a:p>
            <a:fld id="{9FD5EB14-B5E5-4776-A9B2-DE9395CA351A}" type="slidenum">
              <a:rPr lang="en-GB" smtClean="0"/>
              <a:t>‹#›</a:t>
            </a:fld>
            <a:endParaRPr lang="en-GB"/>
          </a:p>
        </p:txBody>
      </p:sp>
    </p:spTree>
    <p:extLst>
      <p:ext uri="{BB962C8B-B14F-4D97-AF65-F5344CB8AC3E}">
        <p14:creationId xmlns:p14="http://schemas.microsoft.com/office/powerpoint/2010/main" val="1504647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03682A-0C71-7160-D09F-1B70A8333FF1}"/>
              </a:ext>
            </a:extLst>
          </p:cNvPr>
          <p:cNvSpPr>
            <a:spLocks noGrp="1"/>
          </p:cNvSpPr>
          <p:nvPr>
            <p:ph type="dt" sz="half" idx="10"/>
          </p:nvPr>
        </p:nvSpPr>
        <p:spPr/>
        <p:txBody>
          <a:bodyPr/>
          <a:lstStyle/>
          <a:p>
            <a:fld id="{8351CD1D-A0ED-4E68-9675-0C6144EBDF3D}" type="datetimeFigureOut">
              <a:rPr lang="en-GB" smtClean="0"/>
              <a:t>20/10/2026</a:t>
            </a:fld>
            <a:endParaRPr lang="en-GB"/>
          </a:p>
        </p:txBody>
      </p:sp>
      <p:sp>
        <p:nvSpPr>
          <p:cNvPr id="3" name="Footer Placeholder 2">
            <a:extLst>
              <a:ext uri="{FF2B5EF4-FFF2-40B4-BE49-F238E27FC236}">
                <a16:creationId xmlns:a16="http://schemas.microsoft.com/office/drawing/2014/main" id="{40A498CF-9829-8C0D-AE67-E19FC27BD05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F033FE5-5B95-302D-5978-FCF8AC57B580}"/>
              </a:ext>
            </a:extLst>
          </p:cNvPr>
          <p:cNvSpPr>
            <a:spLocks noGrp="1"/>
          </p:cNvSpPr>
          <p:nvPr>
            <p:ph type="sldNum" sz="quarter" idx="12"/>
          </p:nvPr>
        </p:nvSpPr>
        <p:spPr/>
        <p:txBody>
          <a:bodyPr/>
          <a:lstStyle/>
          <a:p>
            <a:fld id="{9FD5EB14-B5E5-4776-A9B2-DE9395CA351A}" type="slidenum">
              <a:rPr lang="en-GB" smtClean="0"/>
              <a:t>‹#›</a:t>
            </a:fld>
            <a:endParaRPr lang="en-GB"/>
          </a:p>
        </p:txBody>
      </p:sp>
    </p:spTree>
    <p:extLst>
      <p:ext uri="{BB962C8B-B14F-4D97-AF65-F5344CB8AC3E}">
        <p14:creationId xmlns:p14="http://schemas.microsoft.com/office/powerpoint/2010/main" val="3533367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1D642-7AC3-6983-9C87-4644921F07E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4B7F0CA1-458E-CAD3-304C-63FC13417F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ECD57207-7F97-C6F3-5832-E80D825274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0B04679-DED3-2FBF-B5A3-C02647BB8A7C}"/>
              </a:ext>
            </a:extLst>
          </p:cNvPr>
          <p:cNvSpPr>
            <a:spLocks noGrp="1"/>
          </p:cNvSpPr>
          <p:nvPr>
            <p:ph type="dt" sz="half" idx="10"/>
          </p:nvPr>
        </p:nvSpPr>
        <p:spPr/>
        <p:txBody>
          <a:bodyPr/>
          <a:lstStyle/>
          <a:p>
            <a:fld id="{8351CD1D-A0ED-4E68-9675-0C6144EBDF3D}" type="datetimeFigureOut">
              <a:rPr lang="en-GB" smtClean="0"/>
              <a:t>20/10/2026</a:t>
            </a:fld>
            <a:endParaRPr lang="en-GB"/>
          </a:p>
        </p:txBody>
      </p:sp>
      <p:sp>
        <p:nvSpPr>
          <p:cNvPr id="6" name="Footer Placeholder 5">
            <a:extLst>
              <a:ext uri="{FF2B5EF4-FFF2-40B4-BE49-F238E27FC236}">
                <a16:creationId xmlns:a16="http://schemas.microsoft.com/office/drawing/2014/main" id="{1E4D522D-E59E-8873-F789-0E71535CE18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2C38D1B-79D8-E9F5-C2C2-6DF1249653E7}"/>
              </a:ext>
            </a:extLst>
          </p:cNvPr>
          <p:cNvSpPr>
            <a:spLocks noGrp="1"/>
          </p:cNvSpPr>
          <p:nvPr>
            <p:ph type="sldNum" sz="quarter" idx="12"/>
          </p:nvPr>
        </p:nvSpPr>
        <p:spPr/>
        <p:txBody>
          <a:bodyPr/>
          <a:lstStyle/>
          <a:p>
            <a:fld id="{9FD5EB14-B5E5-4776-A9B2-DE9395CA351A}" type="slidenum">
              <a:rPr lang="en-GB" smtClean="0"/>
              <a:t>‹#›</a:t>
            </a:fld>
            <a:endParaRPr lang="en-GB"/>
          </a:p>
        </p:txBody>
      </p:sp>
    </p:spTree>
    <p:extLst>
      <p:ext uri="{BB962C8B-B14F-4D97-AF65-F5344CB8AC3E}">
        <p14:creationId xmlns:p14="http://schemas.microsoft.com/office/powerpoint/2010/main" val="58179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D0B87-C430-F45B-E912-29D8AFC6D00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37E5AC95-740A-38CC-0654-87827F2E28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886C50D-5B8D-F4AA-B758-80F5365C95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C7B79F6-1890-DBF4-F958-8B1F1E89B6CB}"/>
              </a:ext>
            </a:extLst>
          </p:cNvPr>
          <p:cNvSpPr>
            <a:spLocks noGrp="1"/>
          </p:cNvSpPr>
          <p:nvPr>
            <p:ph type="dt" sz="half" idx="10"/>
          </p:nvPr>
        </p:nvSpPr>
        <p:spPr/>
        <p:txBody>
          <a:bodyPr/>
          <a:lstStyle/>
          <a:p>
            <a:fld id="{8351CD1D-A0ED-4E68-9675-0C6144EBDF3D}" type="datetimeFigureOut">
              <a:rPr lang="en-GB" smtClean="0"/>
              <a:t>20/10/2026</a:t>
            </a:fld>
            <a:endParaRPr lang="en-GB"/>
          </a:p>
        </p:txBody>
      </p:sp>
      <p:sp>
        <p:nvSpPr>
          <p:cNvPr id="6" name="Footer Placeholder 5">
            <a:extLst>
              <a:ext uri="{FF2B5EF4-FFF2-40B4-BE49-F238E27FC236}">
                <a16:creationId xmlns:a16="http://schemas.microsoft.com/office/drawing/2014/main" id="{2AABF930-3575-7BD4-2964-3EFF53035E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CC77FBC-C304-AD8B-8D24-A590D988353A}"/>
              </a:ext>
            </a:extLst>
          </p:cNvPr>
          <p:cNvSpPr>
            <a:spLocks noGrp="1"/>
          </p:cNvSpPr>
          <p:nvPr>
            <p:ph type="sldNum" sz="quarter" idx="12"/>
          </p:nvPr>
        </p:nvSpPr>
        <p:spPr/>
        <p:txBody>
          <a:bodyPr/>
          <a:lstStyle/>
          <a:p>
            <a:fld id="{9FD5EB14-B5E5-4776-A9B2-DE9395CA351A}" type="slidenum">
              <a:rPr lang="en-GB" smtClean="0"/>
              <a:t>‹#›</a:t>
            </a:fld>
            <a:endParaRPr lang="en-GB"/>
          </a:p>
        </p:txBody>
      </p:sp>
    </p:spTree>
    <p:extLst>
      <p:ext uri="{BB962C8B-B14F-4D97-AF65-F5344CB8AC3E}">
        <p14:creationId xmlns:p14="http://schemas.microsoft.com/office/powerpoint/2010/main" val="3023916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A16A5-1F4C-EF98-BA60-F966095E043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DBBFCDD1-FAA4-E5F3-5D35-6B9A8FCABB0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614AB2A-1470-8611-6459-E34A67174607}"/>
              </a:ext>
            </a:extLst>
          </p:cNvPr>
          <p:cNvSpPr>
            <a:spLocks noGrp="1"/>
          </p:cNvSpPr>
          <p:nvPr>
            <p:ph type="dt" sz="half" idx="10"/>
          </p:nvPr>
        </p:nvSpPr>
        <p:spPr/>
        <p:txBody>
          <a:bodyPr/>
          <a:lstStyle/>
          <a:p>
            <a:fld id="{8351CD1D-A0ED-4E68-9675-0C6144EBDF3D}" type="datetimeFigureOut">
              <a:rPr lang="en-GB" smtClean="0"/>
              <a:t>20/10/2026</a:t>
            </a:fld>
            <a:endParaRPr lang="en-GB"/>
          </a:p>
        </p:txBody>
      </p:sp>
      <p:sp>
        <p:nvSpPr>
          <p:cNvPr id="5" name="Footer Placeholder 4">
            <a:extLst>
              <a:ext uri="{FF2B5EF4-FFF2-40B4-BE49-F238E27FC236}">
                <a16:creationId xmlns:a16="http://schemas.microsoft.com/office/drawing/2014/main" id="{6C92DADC-F634-1CA5-6DCC-6313D5EC6D8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B3BEF7-228B-06DF-4A4A-EBFF848E02E4}"/>
              </a:ext>
            </a:extLst>
          </p:cNvPr>
          <p:cNvSpPr>
            <a:spLocks noGrp="1"/>
          </p:cNvSpPr>
          <p:nvPr>
            <p:ph type="sldNum" sz="quarter" idx="12"/>
          </p:nvPr>
        </p:nvSpPr>
        <p:spPr/>
        <p:txBody>
          <a:bodyPr/>
          <a:lstStyle/>
          <a:p>
            <a:fld id="{9FD5EB14-B5E5-4776-A9B2-DE9395CA351A}" type="slidenum">
              <a:rPr lang="en-GB" smtClean="0"/>
              <a:t>‹#›</a:t>
            </a:fld>
            <a:endParaRPr lang="en-GB"/>
          </a:p>
        </p:txBody>
      </p:sp>
    </p:spTree>
    <p:extLst>
      <p:ext uri="{BB962C8B-B14F-4D97-AF65-F5344CB8AC3E}">
        <p14:creationId xmlns:p14="http://schemas.microsoft.com/office/powerpoint/2010/main" val="1284123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90BC79-A8FA-FDA2-C4E5-A8A77E65FF41}"/>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C8F901AD-8ED8-13B3-3F10-7A16A6DDB42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B9135C4-74C5-F327-73C7-D51FE48E2532}"/>
              </a:ext>
            </a:extLst>
          </p:cNvPr>
          <p:cNvSpPr>
            <a:spLocks noGrp="1"/>
          </p:cNvSpPr>
          <p:nvPr>
            <p:ph type="dt" sz="half" idx="10"/>
          </p:nvPr>
        </p:nvSpPr>
        <p:spPr/>
        <p:txBody>
          <a:bodyPr/>
          <a:lstStyle/>
          <a:p>
            <a:fld id="{8351CD1D-A0ED-4E68-9675-0C6144EBDF3D}" type="datetimeFigureOut">
              <a:rPr lang="en-GB" smtClean="0"/>
              <a:t>20/10/2026</a:t>
            </a:fld>
            <a:endParaRPr lang="en-GB"/>
          </a:p>
        </p:txBody>
      </p:sp>
      <p:sp>
        <p:nvSpPr>
          <p:cNvPr id="5" name="Footer Placeholder 4">
            <a:extLst>
              <a:ext uri="{FF2B5EF4-FFF2-40B4-BE49-F238E27FC236}">
                <a16:creationId xmlns:a16="http://schemas.microsoft.com/office/drawing/2014/main" id="{7E305B56-8E15-9AB2-C362-6918CFBF5E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9799BA-3686-B2D7-01CF-C5934C0DF993}"/>
              </a:ext>
            </a:extLst>
          </p:cNvPr>
          <p:cNvSpPr>
            <a:spLocks noGrp="1"/>
          </p:cNvSpPr>
          <p:nvPr>
            <p:ph type="sldNum" sz="quarter" idx="12"/>
          </p:nvPr>
        </p:nvSpPr>
        <p:spPr/>
        <p:txBody>
          <a:bodyPr/>
          <a:lstStyle/>
          <a:p>
            <a:fld id="{9FD5EB14-B5E5-4776-A9B2-DE9395CA351A}" type="slidenum">
              <a:rPr lang="en-GB" smtClean="0"/>
              <a:t>‹#›</a:t>
            </a:fld>
            <a:endParaRPr lang="en-GB"/>
          </a:p>
        </p:txBody>
      </p:sp>
    </p:spTree>
    <p:extLst>
      <p:ext uri="{BB962C8B-B14F-4D97-AF65-F5344CB8AC3E}">
        <p14:creationId xmlns:p14="http://schemas.microsoft.com/office/powerpoint/2010/main" val="1902196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020C3E-C0CF-7A9A-8A07-B11C19EF08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F3631CEA-784A-D2C5-FB12-3A3DCEDF65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30CA4E2-7F5E-59DF-FCEC-18BF2897F1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351CD1D-A0ED-4E68-9675-0C6144EBDF3D}" type="datetimeFigureOut">
              <a:rPr lang="en-GB" smtClean="0"/>
              <a:t>20/10/2026</a:t>
            </a:fld>
            <a:endParaRPr lang="en-GB"/>
          </a:p>
        </p:txBody>
      </p:sp>
      <p:sp>
        <p:nvSpPr>
          <p:cNvPr id="5" name="Footer Placeholder 4">
            <a:extLst>
              <a:ext uri="{FF2B5EF4-FFF2-40B4-BE49-F238E27FC236}">
                <a16:creationId xmlns:a16="http://schemas.microsoft.com/office/drawing/2014/main" id="{3567BE7E-EC30-3A43-DB26-C2D9922B7F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E65F5A5-2A6B-F303-DF10-DED462146A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FD5EB14-B5E5-4776-A9B2-DE9395CA351A}" type="slidenum">
              <a:rPr lang="en-GB" smtClean="0"/>
              <a:t>‹#›</a:t>
            </a:fld>
            <a:endParaRPr lang="en-GB"/>
          </a:p>
        </p:txBody>
      </p:sp>
    </p:spTree>
    <p:extLst>
      <p:ext uri="{BB962C8B-B14F-4D97-AF65-F5344CB8AC3E}">
        <p14:creationId xmlns:p14="http://schemas.microsoft.com/office/powerpoint/2010/main" val="24646218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Selected0">
            <a:extLst>
              <a:ext uri="{FF2B5EF4-FFF2-40B4-BE49-F238E27FC236}">
                <a16:creationId xmlns:a16="http://schemas.microsoft.com/office/drawing/2014/main" id="{762F7F70-B39B-E477-6746-F4A3B5966E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5905"/>
          <a:stretch/>
        </p:blipFill>
        <p:spPr bwMode="auto">
          <a:xfrm>
            <a:off x="10731601" y="83416"/>
            <a:ext cx="1368959" cy="106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5CBF44ED-1FEF-B033-BE6A-D052FA64FF03}"/>
              </a:ext>
            </a:extLst>
          </p:cNvPr>
          <p:cNvSpPr txBox="1"/>
          <p:nvPr/>
        </p:nvSpPr>
        <p:spPr>
          <a:xfrm>
            <a:off x="3625622" y="351017"/>
            <a:ext cx="4482905" cy="400110"/>
          </a:xfrm>
          <a:prstGeom prst="rect">
            <a:avLst/>
          </a:prstGeom>
          <a:noFill/>
        </p:spPr>
        <p:txBody>
          <a:bodyPr wrap="square" rtlCol="0">
            <a:spAutoFit/>
          </a:bodyPr>
          <a:lstStyle/>
          <a:p>
            <a:r>
              <a:rPr lang="en-GB" sz="2000" b="1" dirty="0"/>
              <a:t>SPLW Referrals Quarter 2 - 2026/2027</a:t>
            </a:r>
          </a:p>
        </p:txBody>
      </p:sp>
      <p:sp>
        <p:nvSpPr>
          <p:cNvPr id="18" name="TextBox 17">
            <a:extLst>
              <a:ext uri="{FF2B5EF4-FFF2-40B4-BE49-F238E27FC236}">
                <a16:creationId xmlns:a16="http://schemas.microsoft.com/office/drawing/2014/main" id="{97836C9C-2B06-98D5-325C-3D3D7F066A5D}"/>
              </a:ext>
            </a:extLst>
          </p:cNvPr>
          <p:cNvSpPr txBox="1"/>
          <p:nvPr/>
        </p:nvSpPr>
        <p:spPr>
          <a:xfrm>
            <a:off x="7382701" y="1191621"/>
            <a:ext cx="3049281" cy="369332"/>
          </a:xfrm>
          <a:prstGeom prst="rect">
            <a:avLst/>
          </a:prstGeom>
          <a:noFill/>
        </p:spPr>
        <p:txBody>
          <a:bodyPr wrap="square" lIns="91440" tIns="45720" rIns="91440" bIns="45720" rtlCol="0" anchor="t">
            <a:spAutoFit/>
          </a:bodyPr>
          <a:lstStyle/>
          <a:p>
            <a:r>
              <a:rPr lang="en-GB" b="1" dirty="0"/>
              <a:t>SPLW Referrals – Total 386</a:t>
            </a:r>
          </a:p>
        </p:txBody>
      </p:sp>
      <p:sp>
        <p:nvSpPr>
          <p:cNvPr id="16" name="TextBox 15">
            <a:extLst>
              <a:ext uri="{FF2B5EF4-FFF2-40B4-BE49-F238E27FC236}">
                <a16:creationId xmlns:a16="http://schemas.microsoft.com/office/drawing/2014/main" id="{6FA2C5B7-9928-6B5F-09B7-1ABE4363525A}"/>
              </a:ext>
            </a:extLst>
          </p:cNvPr>
          <p:cNvSpPr txBox="1"/>
          <p:nvPr/>
        </p:nvSpPr>
        <p:spPr>
          <a:xfrm rot="16200000">
            <a:off x="5205926" y="3357308"/>
            <a:ext cx="1030941" cy="293420"/>
          </a:xfrm>
          <a:prstGeom prst="rect">
            <a:avLst/>
          </a:prstGeom>
          <a:noFill/>
        </p:spPr>
        <p:txBody>
          <a:bodyPr wrap="square" rtlCol="0">
            <a:spAutoFit/>
          </a:bodyPr>
          <a:lstStyle/>
          <a:p>
            <a:r>
              <a:rPr lang="en-GB" sz="1400" dirty="0"/>
              <a:t>GP Surgery</a:t>
            </a:r>
          </a:p>
        </p:txBody>
      </p:sp>
      <p:sp>
        <p:nvSpPr>
          <p:cNvPr id="17" name="TextBox 16">
            <a:extLst>
              <a:ext uri="{FF2B5EF4-FFF2-40B4-BE49-F238E27FC236}">
                <a16:creationId xmlns:a16="http://schemas.microsoft.com/office/drawing/2014/main" id="{89493F22-701F-A82C-3559-2E68E21D8381}"/>
              </a:ext>
            </a:extLst>
          </p:cNvPr>
          <p:cNvSpPr txBox="1"/>
          <p:nvPr/>
        </p:nvSpPr>
        <p:spPr>
          <a:xfrm>
            <a:off x="7980905" y="5832304"/>
            <a:ext cx="2022348" cy="307777"/>
          </a:xfrm>
          <a:prstGeom prst="rect">
            <a:avLst/>
          </a:prstGeom>
          <a:noFill/>
        </p:spPr>
        <p:txBody>
          <a:bodyPr wrap="square" rtlCol="0">
            <a:spAutoFit/>
          </a:bodyPr>
          <a:lstStyle/>
          <a:p>
            <a:r>
              <a:rPr lang="en-GB" sz="1400" dirty="0"/>
              <a:t>Number of Referrals </a:t>
            </a:r>
          </a:p>
        </p:txBody>
      </p:sp>
      <p:graphicFrame>
        <p:nvGraphicFramePr>
          <p:cNvPr id="4" name="Table 3">
            <a:extLst>
              <a:ext uri="{FF2B5EF4-FFF2-40B4-BE49-F238E27FC236}">
                <a16:creationId xmlns:a16="http://schemas.microsoft.com/office/drawing/2014/main" id="{B3762B50-ECE4-09A8-5D7C-A59786D0F3DE}"/>
              </a:ext>
            </a:extLst>
          </p:cNvPr>
          <p:cNvGraphicFramePr>
            <a:graphicFrameLocks noGrp="1"/>
          </p:cNvGraphicFramePr>
          <p:nvPr>
            <p:extLst>
              <p:ext uri="{D42A27DB-BD31-4B8C-83A1-F6EECF244321}">
                <p14:modId xmlns:p14="http://schemas.microsoft.com/office/powerpoint/2010/main" val="3039680597"/>
              </p:ext>
            </p:extLst>
          </p:nvPr>
        </p:nvGraphicFramePr>
        <p:xfrm>
          <a:off x="249276" y="989589"/>
          <a:ext cx="5138034" cy="5007589"/>
        </p:xfrm>
        <a:graphic>
          <a:graphicData uri="http://schemas.openxmlformats.org/drawingml/2006/table">
            <a:tbl>
              <a:tblPr/>
              <a:tblGrid>
                <a:gridCol w="1923861">
                  <a:extLst>
                    <a:ext uri="{9D8B030D-6E8A-4147-A177-3AD203B41FA5}">
                      <a16:colId xmlns:a16="http://schemas.microsoft.com/office/drawing/2014/main" val="2996968429"/>
                    </a:ext>
                  </a:extLst>
                </a:gridCol>
                <a:gridCol w="928760">
                  <a:extLst>
                    <a:ext uri="{9D8B030D-6E8A-4147-A177-3AD203B41FA5}">
                      <a16:colId xmlns:a16="http://schemas.microsoft.com/office/drawing/2014/main" val="1535618460"/>
                    </a:ext>
                  </a:extLst>
                </a:gridCol>
                <a:gridCol w="1007188">
                  <a:extLst>
                    <a:ext uri="{9D8B030D-6E8A-4147-A177-3AD203B41FA5}">
                      <a16:colId xmlns:a16="http://schemas.microsoft.com/office/drawing/2014/main" val="614486741"/>
                    </a:ext>
                  </a:extLst>
                </a:gridCol>
                <a:gridCol w="1278225">
                  <a:extLst>
                    <a:ext uri="{9D8B030D-6E8A-4147-A177-3AD203B41FA5}">
                      <a16:colId xmlns:a16="http://schemas.microsoft.com/office/drawing/2014/main" val="1087475124"/>
                    </a:ext>
                  </a:extLst>
                </a:gridCol>
              </a:tblGrid>
              <a:tr h="707051">
                <a:tc>
                  <a:txBody>
                    <a:bodyPr/>
                    <a:lstStyle/>
                    <a:p>
                      <a:pPr algn="l" fontAlgn="ctr">
                        <a:buNone/>
                      </a:pPr>
                      <a:r>
                        <a:rPr lang="en-GB" sz="1400" b="1" i="0" u="none" strike="noStrike" dirty="0">
                          <a:solidFill>
                            <a:srgbClr val="000000"/>
                          </a:solidFill>
                          <a:effectLst/>
                          <a:latin typeface="Aptos Narrow" panose="020B0004020202020204" pitchFamily="34" charset="0"/>
                        </a:rPr>
                        <a:t> Practice Name </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1" i="0" u="none" strike="noStrike" dirty="0">
                          <a:solidFill>
                            <a:srgbClr val="000000"/>
                          </a:solidFill>
                          <a:effectLst/>
                          <a:latin typeface="Aptos Narrow" panose="020B0004020202020204" pitchFamily="34" charset="0"/>
                        </a:rPr>
                        <a:t>No. Referrals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1" i="0" u="none" strike="noStrike">
                          <a:solidFill>
                            <a:srgbClr val="000000"/>
                          </a:solidFill>
                          <a:effectLst/>
                          <a:latin typeface="Aptos Narrow" panose="020B0004020202020204" pitchFamily="34" charset="0"/>
                        </a:rPr>
                        <a:t>Referral Percentage </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1" i="0" u="none" strike="noStrike" dirty="0">
                          <a:solidFill>
                            <a:srgbClr val="000000"/>
                          </a:solidFill>
                          <a:effectLst/>
                          <a:latin typeface="Aptos Narrow" panose="020B0004020202020204" pitchFamily="34" charset="0"/>
                        </a:rPr>
                        <a:t>Representative Percentage </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2615588"/>
                  </a:ext>
                </a:extLst>
              </a:tr>
              <a:tr h="390958">
                <a:tc>
                  <a:txBody>
                    <a:bodyPr/>
                    <a:lstStyle/>
                    <a:p>
                      <a:pPr algn="l" fontAlgn="ctr">
                        <a:buNone/>
                      </a:pPr>
                      <a:r>
                        <a:rPr lang="en-GB" sz="1400" b="0" i="0" u="none" strike="noStrike" dirty="0">
                          <a:solidFill>
                            <a:srgbClr val="000000"/>
                          </a:solidFill>
                          <a:effectLst/>
                          <a:latin typeface="Aptos Narrow" panose="020B0004020202020204" pitchFamily="34" charset="0"/>
                        </a:rPr>
                        <a:t> Red Roofs Surgery</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68</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17.62%</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12.80%</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92262851"/>
                  </a:ext>
                </a:extLst>
              </a:tr>
              <a:tr h="390958">
                <a:tc>
                  <a:txBody>
                    <a:bodyPr/>
                    <a:lstStyle/>
                    <a:p>
                      <a:pPr algn="l" fontAlgn="ctr">
                        <a:buNone/>
                      </a:pPr>
                      <a:r>
                        <a:rPr lang="en-GB" sz="1400" b="0" i="0" u="none" strike="noStrike" dirty="0">
                          <a:solidFill>
                            <a:srgbClr val="000000"/>
                          </a:solidFill>
                          <a:effectLst/>
                          <a:latin typeface="Aptos Narrow" panose="020B0004020202020204" pitchFamily="34" charset="0"/>
                        </a:rPr>
                        <a:t> Bedworth Health Centre</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66</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17.10%</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20.76%</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3010919"/>
                  </a:ext>
                </a:extLst>
              </a:tr>
              <a:tr h="390958">
                <a:tc>
                  <a:txBody>
                    <a:bodyPr/>
                    <a:lstStyle/>
                    <a:p>
                      <a:pPr algn="l" fontAlgn="ctr">
                        <a:buNone/>
                      </a:pPr>
                      <a:r>
                        <a:rPr lang="en-GB" sz="1400" b="0" i="0" u="none" strike="noStrike" dirty="0">
                          <a:solidFill>
                            <a:srgbClr val="000000"/>
                          </a:solidFill>
                          <a:effectLst/>
                          <a:latin typeface="Aptos Narrow" panose="020B0004020202020204" pitchFamily="34" charset="0"/>
                        </a:rPr>
                        <a:t> </a:t>
                      </a:r>
                      <a:r>
                        <a:rPr lang="en-GB" sz="1400" b="0" i="0" u="none" strike="noStrike" dirty="0" err="1">
                          <a:solidFill>
                            <a:srgbClr val="000000"/>
                          </a:solidFill>
                          <a:effectLst/>
                          <a:latin typeface="Aptos Narrow" panose="020B0004020202020204" pitchFamily="34" charset="0"/>
                        </a:rPr>
                        <a:t>Riversley</a:t>
                      </a:r>
                      <a:r>
                        <a:rPr lang="en-GB" sz="1400" b="0" i="0" u="none" strike="noStrike" dirty="0">
                          <a:solidFill>
                            <a:srgbClr val="000000"/>
                          </a:solidFill>
                          <a:effectLst/>
                          <a:latin typeface="Aptos Narrow" panose="020B0004020202020204" pitchFamily="34" charset="0"/>
                        </a:rPr>
                        <a:t> Road Surgery</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53</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13.73%</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6.99%</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2868460"/>
                  </a:ext>
                </a:extLst>
              </a:tr>
              <a:tr h="390958">
                <a:tc>
                  <a:txBody>
                    <a:bodyPr/>
                    <a:lstStyle/>
                    <a:p>
                      <a:pPr algn="l" fontAlgn="ctr">
                        <a:buNone/>
                      </a:pPr>
                      <a:r>
                        <a:rPr lang="en-GB" sz="1400" b="0" i="0" u="none" strike="noStrike" dirty="0">
                          <a:solidFill>
                            <a:srgbClr val="000000"/>
                          </a:solidFill>
                          <a:effectLst/>
                          <a:latin typeface="Aptos Narrow" panose="020B0004020202020204" pitchFamily="34" charset="0"/>
                        </a:rPr>
                        <a:t> Old Mill Surgery</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41</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10.62%</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13.09%</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5933116"/>
                  </a:ext>
                </a:extLst>
              </a:tr>
              <a:tr h="390958">
                <a:tc>
                  <a:txBody>
                    <a:bodyPr/>
                    <a:lstStyle/>
                    <a:p>
                      <a:pPr algn="l" fontAlgn="ctr">
                        <a:buNone/>
                      </a:pPr>
                      <a:r>
                        <a:rPr lang="en-GB" sz="1400" b="0" i="0" u="none" strike="noStrike" dirty="0">
                          <a:solidFill>
                            <a:srgbClr val="000000"/>
                          </a:solidFill>
                          <a:effectLst/>
                          <a:latin typeface="Aptos Narrow" panose="020B0004020202020204" pitchFamily="34" charset="0"/>
                        </a:rPr>
                        <a:t> Manor Court Surgery</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33</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8.55%</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8.23%</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92060812"/>
                  </a:ext>
                </a:extLst>
              </a:tr>
              <a:tr h="390958">
                <a:tc>
                  <a:txBody>
                    <a:bodyPr/>
                    <a:lstStyle/>
                    <a:p>
                      <a:pPr algn="l" fontAlgn="ctr">
                        <a:buNone/>
                      </a:pPr>
                      <a:r>
                        <a:rPr lang="en-GB" sz="1400" b="0" i="0" u="none" strike="noStrike" dirty="0">
                          <a:solidFill>
                            <a:srgbClr val="000000"/>
                          </a:solidFill>
                          <a:effectLst/>
                          <a:latin typeface="Aptos Narrow" panose="020B0004020202020204" pitchFamily="34" charset="0"/>
                        </a:rPr>
                        <a:t> Arbury Medical Centre </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30</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7.77%</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9.42%</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09045277"/>
                  </a:ext>
                </a:extLst>
              </a:tr>
              <a:tr h="390958">
                <a:tc>
                  <a:txBody>
                    <a:bodyPr/>
                    <a:lstStyle/>
                    <a:p>
                      <a:pPr algn="l" fontAlgn="ctr">
                        <a:buNone/>
                      </a:pPr>
                      <a:r>
                        <a:rPr lang="en-GB" sz="1400" b="0" i="0" u="none" strike="noStrike" dirty="0">
                          <a:solidFill>
                            <a:srgbClr val="000000"/>
                          </a:solidFill>
                          <a:effectLst/>
                          <a:latin typeface="Aptos Narrow" panose="020B0004020202020204" pitchFamily="34" charset="0"/>
                        </a:rPr>
                        <a:t> Chapel End Surgery</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28</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7.25%</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4.94%</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92796288"/>
                  </a:ext>
                </a:extLst>
              </a:tr>
              <a:tr h="390958">
                <a:tc>
                  <a:txBody>
                    <a:bodyPr/>
                    <a:lstStyle/>
                    <a:p>
                      <a:pPr algn="l" fontAlgn="ctr">
                        <a:buNone/>
                      </a:pPr>
                      <a:r>
                        <a:rPr lang="en-GB" sz="1400" b="0" i="0" u="none" strike="noStrike" dirty="0">
                          <a:solidFill>
                            <a:srgbClr val="000000"/>
                          </a:solidFill>
                          <a:effectLst/>
                          <a:latin typeface="Aptos Narrow" panose="020B0004020202020204" pitchFamily="34" charset="0"/>
                        </a:rPr>
                        <a:t> Grange Medical Centre</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26</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6.74%</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11.58%</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39150755"/>
                  </a:ext>
                </a:extLst>
              </a:tr>
              <a:tr h="390958">
                <a:tc>
                  <a:txBody>
                    <a:bodyPr/>
                    <a:lstStyle/>
                    <a:p>
                      <a:pPr algn="l" fontAlgn="ctr">
                        <a:buNone/>
                      </a:pPr>
                      <a:r>
                        <a:rPr lang="en-GB" sz="1400" b="0" i="0" u="none" strike="noStrike" dirty="0">
                          <a:solidFill>
                            <a:srgbClr val="000000"/>
                          </a:solidFill>
                          <a:effectLst/>
                          <a:latin typeface="Aptos Narrow" panose="020B0004020202020204" pitchFamily="34" charset="0"/>
                        </a:rPr>
                        <a:t> Bulkington Surgery</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14</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3.63%</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5.94%</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2418342"/>
                  </a:ext>
                </a:extLst>
              </a:tr>
              <a:tr h="390958">
                <a:tc>
                  <a:txBody>
                    <a:bodyPr/>
                    <a:lstStyle/>
                    <a:p>
                      <a:pPr algn="l" fontAlgn="ctr">
                        <a:buNone/>
                      </a:pPr>
                      <a:r>
                        <a:rPr lang="en-GB" sz="1400" b="0" i="0" u="none" strike="noStrike" dirty="0">
                          <a:solidFill>
                            <a:srgbClr val="000000"/>
                          </a:solidFill>
                          <a:effectLst/>
                          <a:latin typeface="Aptos Narrow" panose="020B0004020202020204" pitchFamily="34" charset="0"/>
                        </a:rPr>
                        <a:t> Old Cole House Surgery</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14</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3.63%</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3.62%</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86113991"/>
                  </a:ext>
                </a:extLst>
              </a:tr>
              <a:tr h="390958">
                <a:tc>
                  <a:txBody>
                    <a:bodyPr/>
                    <a:lstStyle/>
                    <a:p>
                      <a:pPr algn="l" fontAlgn="ctr">
                        <a:buNone/>
                      </a:pPr>
                      <a:r>
                        <a:rPr lang="en-GB" sz="1400" b="0" i="0" u="none" strike="noStrike" dirty="0">
                          <a:solidFill>
                            <a:srgbClr val="000000"/>
                          </a:solidFill>
                          <a:effectLst/>
                          <a:latin typeface="Aptos Narrow" panose="020B0004020202020204" pitchFamily="34" charset="0"/>
                        </a:rPr>
                        <a:t> Queens Road Surgery</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13</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3.37%</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2.63%</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71996308"/>
                  </a:ext>
                </a:extLst>
              </a:tr>
            </a:tbl>
          </a:graphicData>
        </a:graphic>
      </p:graphicFrame>
      <p:pic>
        <p:nvPicPr>
          <p:cNvPr id="9" name="Picture 8">
            <a:extLst>
              <a:ext uri="{FF2B5EF4-FFF2-40B4-BE49-F238E27FC236}">
                <a16:creationId xmlns:a16="http://schemas.microsoft.com/office/drawing/2014/main" id="{AD480203-DDB7-3A5E-248B-2B6DE8F24D9F}"/>
              </a:ext>
            </a:extLst>
          </p:cNvPr>
          <p:cNvPicPr>
            <a:picLocks noChangeAspect="1"/>
          </p:cNvPicPr>
          <p:nvPr/>
        </p:nvPicPr>
        <p:blipFill>
          <a:blip r:embed="rId3"/>
          <a:stretch>
            <a:fillRect/>
          </a:stretch>
        </p:blipFill>
        <p:spPr>
          <a:xfrm>
            <a:off x="6073036" y="1589103"/>
            <a:ext cx="5448207" cy="4151821"/>
          </a:xfrm>
          <a:prstGeom prst="rect">
            <a:avLst/>
          </a:prstGeom>
        </p:spPr>
      </p:pic>
      <p:sp>
        <p:nvSpPr>
          <p:cNvPr id="5" name="TextBox 4">
            <a:extLst>
              <a:ext uri="{FF2B5EF4-FFF2-40B4-BE49-F238E27FC236}">
                <a16:creationId xmlns:a16="http://schemas.microsoft.com/office/drawing/2014/main" id="{323D1087-A95F-DFFF-F6CA-A1318E820EEC}"/>
              </a:ext>
            </a:extLst>
          </p:cNvPr>
          <p:cNvSpPr txBox="1"/>
          <p:nvPr/>
        </p:nvSpPr>
        <p:spPr>
          <a:xfrm>
            <a:off x="147394" y="6256909"/>
            <a:ext cx="11851284" cy="523220"/>
          </a:xfrm>
          <a:prstGeom prst="rect">
            <a:avLst/>
          </a:prstGeom>
          <a:noFill/>
        </p:spPr>
        <p:txBody>
          <a:bodyPr wrap="square" rtlCol="0">
            <a:spAutoFit/>
          </a:bodyPr>
          <a:lstStyle/>
          <a:p>
            <a:pPr algn="ctr"/>
            <a:r>
              <a:rPr lang="en-GB" sz="1400" dirty="0"/>
              <a:t>The number of incoming referrals were impacted between the 31</a:t>
            </a:r>
            <a:r>
              <a:rPr lang="en-GB" sz="1400" baseline="30000" dirty="0"/>
              <a:t>st</a:t>
            </a:r>
            <a:r>
              <a:rPr lang="en-GB" sz="1400" dirty="0"/>
              <a:t> July and the 1</a:t>
            </a:r>
            <a:r>
              <a:rPr lang="en-GB" sz="1400" baseline="30000" dirty="0"/>
              <a:t>st</a:t>
            </a:r>
            <a:r>
              <a:rPr lang="en-GB" sz="1400" dirty="0"/>
              <a:t> October due to the transition from JOY to </a:t>
            </a:r>
            <a:r>
              <a:rPr lang="en-GB" sz="1400" dirty="0" err="1"/>
              <a:t>Riviam</a:t>
            </a:r>
            <a:r>
              <a:rPr lang="en-GB" sz="1400" dirty="0"/>
              <a:t>, </a:t>
            </a:r>
          </a:p>
          <a:p>
            <a:pPr algn="ctr"/>
            <a:r>
              <a:rPr lang="en-GB" sz="1400" dirty="0"/>
              <a:t> as the team were not dealing with new referrals during the transition period . </a:t>
            </a:r>
          </a:p>
        </p:txBody>
      </p:sp>
    </p:spTree>
    <p:extLst>
      <p:ext uri="{BB962C8B-B14F-4D97-AF65-F5344CB8AC3E}">
        <p14:creationId xmlns:p14="http://schemas.microsoft.com/office/powerpoint/2010/main" val="373638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7220A56-24F1-6CE3-87D3-0DAD1984A691}"/>
              </a:ext>
            </a:extLst>
          </p:cNvPr>
          <p:cNvPicPr>
            <a:picLocks noChangeAspect="1"/>
          </p:cNvPicPr>
          <p:nvPr/>
        </p:nvPicPr>
        <p:blipFill>
          <a:blip r:embed="rId2"/>
          <a:stretch>
            <a:fillRect/>
          </a:stretch>
        </p:blipFill>
        <p:spPr>
          <a:xfrm>
            <a:off x="5338784" y="1621037"/>
            <a:ext cx="6405150" cy="4532875"/>
          </a:xfrm>
          <a:prstGeom prst="rect">
            <a:avLst/>
          </a:prstGeom>
        </p:spPr>
      </p:pic>
      <p:sp>
        <p:nvSpPr>
          <p:cNvPr id="4" name="TextBox 3">
            <a:extLst>
              <a:ext uri="{FF2B5EF4-FFF2-40B4-BE49-F238E27FC236}">
                <a16:creationId xmlns:a16="http://schemas.microsoft.com/office/drawing/2014/main" id="{5B45046C-86F5-445A-E1E0-B20C90ECB1A2}"/>
              </a:ext>
            </a:extLst>
          </p:cNvPr>
          <p:cNvSpPr txBox="1"/>
          <p:nvPr/>
        </p:nvSpPr>
        <p:spPr>
          <a:xfrm>
            <a:off x="2518706" y="288258"/>
            <a:ext cx="6062431" cy="400110"/>
          </a:xfrm>
          <a:prstGeom prst="rect">
            <a:avLst/>
          </a:prstGeom>
          <a:noFill/>
        </p:spPr>
        <p:txBody>
          <a:bodyPr wrap="square" rtlCol="0">
            <a:spAutoFit/>
          </a:bodyPr>
          <a:lstStyle/>
          <a:p>
            <a:pPr algn="ctr"/>
            <a:r>
              <a:rPr lang="en-GB" sz="2000" b="1" dirty="0"/>
              <a:t>SPLW Top Referral Reasons Quarter 2 - 2026/2027</a:t>
            </a:r>
          </a:p>
        </p:txBody>
      </p:sp>
      <p:sp>
        <p:nvSpPr>
          <p:cNvPr id="11" name="TextBox 10">
            <a:extLst>
              <a:ext uri="{FF2B5EF4-FFF2-40B4-BE49-F238E27FC236}">
                <a16:creationId xmlns:a16="http://schemas.microsoft.com/office/drawing/2014/main" id="{B6D1ECC8-99B7-DD11-7618-63F7720170B5}"/>
              </a:ext>
            </a:extLst>
          </p:cNvPr>
          <p:cNvSpPr txBox="1"/>
          <p:nvPr/>
        </p:nvSpPr>
        <p:spPr>
          <a:xfrm rot="16200000">
            <a:off x="4712550" y="3666529"/>
            <a:ext cx="1441782" cy="307777"/>
          </a:xfrm>
          <a:prstGeom prst="rect">
            <a:avLst/>
          </a:prstGeom>
          <a:noFill/>
        </p:spPr>
        <p:txBody>
          <a:bodyPr wrap="square" rtlCol="0">
            <a:spAutoFit/>
          </a:bodyPr>
          <a:lstStyle/>
          <a:p>
            <a:r>
              <a:rPr lang="en-GB" sz="1400" dirty="0"/>
              <a:t>Referral Reason</a:t>
            </a:r>
          </a:p>
        </p:txBody>
      </p:sp>
      <p:sp>
        <p:nvSpPr>
          <p:cNvPr id="12" name="TextBox 11">
            <a:extLst>
              <a:ext uri="{FF2B5EF4-FFF2-40B4-BE49-F238E27FC236}">
                <a16:creationId xmlns:a16="http://schemas.microsoft.com/office/drawing/2014/main" id="{459967E4-A3F7-8D4D-BB9D-CD453311561E}"/>
              </a:ext>
            </a:extLst>
          </p:cNvPr>
          <p:cNvSpPr txBox="1"/>
          <p:nvPr/>
        </p:nvSpPr>
        <p:spPr>
          <a:xfrm>
            <a:off x="7936566" y="6219833"/>
            <a:ext cx="1916724" cy="307777"/>
          </a:xfrm>
          <a:prstGeom prst="rect">
            <a:avLst/>
          </a:prstGeom>
          <a:noFill/>
        </p:spPr>
        <p:txBody>
          <a:bodyPr wrap="square" rtlCol="0">
            <a:spAutoFit/>
          </a:bodyPr>
          <a:lstStyle/>
          <a:p>
            <a:r>
              <a:rPr lang="en-GB" sz="1400" dirty="0"/>
              <a:t>Number of Referrals </a:t>
            </a:r>
          </a:p>
        </p:txBody>
      </p:sp>
      <p:sp>
        <p:nvSpPr>
          <p:cNvPr id="13" name="TextBox 12">
            <a:extLst>
              <a:ext uri="{FF2B5EF4-FFF2-40B4-BE49-F238E27FC236}">
                <a16:creationId xmlns:a16="http://schemas.microsoft.com/office/drawing/2014/main" id="{31A776D9-E8EA-62EE-F4E7-FB88E9D7AEC8}"/>
              </a:ext>
            </a:extLst>
          </p:cNvPr>
          <p:cNvSpPr txBox="1"/>
          <p:nvPr/>
        </p:nvSpPr>
        <p:spPr>
          <a:xfrm>
            <a:off x="7370288" y="1251705"/>
            <a:ext cx="3049281" cy="369332"/>
          </a:xfrm>
          <a:prstGeom prst="rect">
            <a:avLst/>
          </a:prstGeom>
          <a:noFill/>
        </p:spPr>
        <p:txBody>
          <a:bodyPr wrap="square" rtlCol="0">
            <a:spAutoFit/>
          </a:bodyPr>
          <a:lstStyle/>
          <a:p>
            <a:r>
              <a:rPr lang="en-GB" b="1" dirty="0"/>
              <a:t>SPLW Top Referral Reasons </a:t>
            </a:r>
          </a:p>
        </p:txBody>
      </p:sp>
      <p:pic>
        <p:nvPicPr>
          <p:cNvPr id="10" name="imageSelected0">
            <a:extLst>
              <a:ext uri="{FF2B5EF4-FFF2-40B4-BE49-F238E27FC236}">
                <a16:creationId xmlns:a16="http://schemas.microsoft.com/office/drawing/2014/main" id="{C029FE32-D1D5-C52A-A7CF-A0A6798AA97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5905"/>
          <a:stretch/>
        </p:blipFill>
        <p:spPr bwMode="auto">
          <a:xfrm>
            <a:off x="10731601" y="83416"/>
            <a:ext cx="1368959" cy="106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a:extLst>
              <a:ext uri="{FF2B5EF4-FFF2-40B4-BE49-F238E27FC236}">
                <a16:creationId xmlns:a16="http://schemas.microsoft.com/office/drawing/2014/main" id="{D1BBA59D-A5BE-16A2-F4D4-E723D81793D6}"/>
              </a:ext>
            </a:extLst>
          </p:cNvPr>
          <p:cNvGraphicFramePr>
            <a:graphicFrameLocks noGrp="1"/>
          </p:cNvGraphicFramePr>
          <p:nvPr>
            <p:extLst>
              <p:ext uri="{D42A27DB-BD31-4B8C-83A1-F6EECF244321}">
                <p14:modId xmlns:p14="http://schemas.microsoft.com/office/powerpoint/2010/main" val="757159171"/>
              </p:ext>
            </p:extLst>
          </p:nvPr>
        </p:nvGraphicFramePr>
        <p:xfrm>
          <a:off x="222168" y="843539"/>
          <a:ext cx="4777984" cy="5607461"/>
        </p:xfrm>
        <a:graphic>
          <a:graphicData uri="http://schemas.openxmlformats.org/drawingml/2006/table">
            <a:tbl>
              <a:tblPr/>
              <a:tblGrid>
                <a:gridCol w="2831928">
                  <a:extLst>
                    <a:ext uri="{9D8B030D-6E8A-4147-A177-3AD203B41FA5}">
                      <a16:colId xmlns:a16="http://schemas.microsoft.com/office/drawing/2014/main" val="554372698"/>
                    </a:ext>
                  </a:extLst>
                </a:gridCol>
                <a:gridCol w="896112">
                  <a:extLst>
                    <a:ext uri="{9D8B030D-6E8A-4147-A177-3AD203B41FA5}">
                      <a16:colId xmlns:a16="http://schemas.microsoft.com/office/drawing/2014/main" val="232051004"/>
                    </a:ext>
                  </a:extLst>
                </a:gridCol>
                <a:gridCol w="1049944">
                  <a:extLst>
                    <a:ext uri="{9D8B030D-6E8A-4147-A177-3AD203B41FA5}">
                      <a16:colId xmlns:a16="http://schemas.microsoft.com/office/drawing/2014/main" val="2091145965"/>
                    </a:ext>
                  </a:extLst>
                </a:gridCol>
              </a:tblGrid>
              <a:tr h="368761">
                <a:tc gridSpan="3">
                  <a:txBody>
                    <a:bodyPr/>
                    <a:lstStyle/>
                    <a:p>
                      <a:pPr algn="ctr" fontAlgn="ctr">
                        <a:buNone/>
                      </a:pPr>
                      <a:r>
                        <a:rPr lang="en-GB" sz="1400" b="1" i="0" u="none" strike="noStrike" dirty="0">
                          <a:solidFill>
                            <a:srgbClr val="000000"/>
                          </a:solidFill>
                          <a:effectLst/>
                          <a:latin typeface="Aptos Narrow" panose="020B0004020202020204" pitchFamily="34" charset="0"/>
                        </a:rPr>
                        <a:t>SPLW Top Referral Reasons</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947854530"/>
                  </a:ext>
                </a:extLst>
              </a:tr>
              <a:tr h="225500">
                <a:tc>
                  <a:txBody>
                    <a:bodyPr/>
                    <a:lstStyle/>
                    <a:p>
                      <a:pPr algn="l" fontAlgn="ctr">
                        <a:buNone/>
                      </a:pPr>
                      <a:r>
                        <a:rPr lang="en-GB" sz="1400" b="1" i="0" u="none" strike="noStrike" dirty="0">
                          <a:solidFill>
                            <a:srgbClr val="000000"/>
                          </a:solidFill>
                          <a:effectLst/>
                          <a:latin typeface="Aptos Narrow" panose="020B0004020202020204" pitchFamily="34" charset="0"/>
                        </a:rPr>
                        <a:t> Reason for Referral</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1" i="0" u="none" strike="noStrike">
                          <a:solidFill>
                            <a:srgbClr val="000000"/>
                          </a:solidFill>
                          <a:effectLst/>
                          <a:latin typeface="Aptos Narrow" panose="020B0004020202020204" pitchFamily="34" charset="0"/>
                        </a:rPr>
                        <a:t>Number </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1" i="0" u="none" strike="noStrike">
                          <a:solidFill>
                            <a:srgbClr val="000000"/>
                          </a:solidFill>
                          <a:effectLst/>
                          <a:latin typeface="Aptos Narrow" panose="020B0004020202020204" pitchFamily="34" charset="0"/>
                        </a:rPr>
                        <a:t>Percentage</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03008600"/>
                  </a:ext>
                </a:extLst>
              </a:tr>
              <a:tr h="225500">
                <a:tc>
                  <a:txBody>
                    <a:bodyPr/>
                    <a:lstStyle/>
                    <a:p>
                      <a:pPr algn="l" fontAlgn="ctr">
                        <a:buNone/>
                      </a:pPr>
                      <a:r>
                        <a:rPr lang="en-GB" sz="1400" b="0" i="0" u="none" strike="noStrike" dirty="0">
                          <a:solidFill>
                            <a:srgbClr val="000000"/>
                          </a:solidFill>
                          <a:effectLst/>
                          <a:latin typeface="Aptos Narrow" panose="020B0004020202020204" pitchFamily="34" charset="0"/>
                        </a:rPr>
                        <a:t> Mental health</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177</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20.07%</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96744639"/>
                  </a:ext>
                </a:extLst>
              </a:tr>
              <a:tr h="225500">
                <a:tc>
                  <a:txBody>
                    <a:bodyPr/>
                    <a:lstStyle/>
                    <a:p>
                      <a:pPr algn="l" fontAlgn="ctr">
                        <a:buNone/>
                      </a:pPr>
                      <a:r>
                        <a:rPr lang="en-GB" sz="1400" b="0" i="0" u="none" strike="noStrike" dirty="0">
                          <a:solidFill>
                            <a:srgbClr val="000000"/>
                          </a:solidFill>
                          <a:effectLst/>
                          <a:latin typeface="Aptos Narrow" panose="020B0004020202020204" pitchFamily="34" charset="0"/>
                        </a:rPr>
                        <a:t> Loneliness / isolation</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121</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13.72%</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50224690"/>
                  </a:ext>
                </a:extLst>
              </a:tr>
              <a:tr h="225500">
                <a:tc>
                  <a:txBody>
                    <a:bodyPr/>
                    <a:lstStyle/>
                    <a:p>
                      <a:pPr algn="l" fontAlgn="ctr">
                        <a:buNone/>
                      </a:pPr>
                      <a:r>
                        <a:rPr lang="en-GB" sz="1400" b="0" i="0" u="none" strike="noStrike" dirty="0">
                          <a:solidFill>
                            <a:srgbClr val="000000"/>
                          </a:solidFill>
                          <a:effectLst/>
                          <a:latin typeface="Aptos Narrow" panose="020B0004020202020204" pitchFamily="34" charset="0"/>
                        </a:rPr>
                        <a:t> Day-to-day helping hand</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74</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8.39%</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6098233"/>
                  </a:ext>
                </a:extLst>
              </a:tr>
              <a:tr h="225500">
                <a:tc>
                  <a:txBody>
                    <a:bodyPr/>
                    <a:lstStyle/>
                    <a:p>
                      <a:pPr algn="l" fontAlgn="ctr">
                        <a:buNone/>
                      </a:pPr>
                      <a:r>
                        <a:rPr lang="en-GB" sz="1400" b="0" i="0" u="none" strike="noStrike" dirty="0">
                          <a:solidFill>
                            <a:srgbClr val="000000"/>
                          </a:solidFill>
                          <a:effectLst/>
                          <a:latin typeface="Aptos Narrow" panose="020B0004020202020204" pitchFamily="34" charset="0"/>
                        </a:rPr>
                        <a:t> Housing problem</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73</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8.28%</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31794645"/>
                  </a:ext>
                </a:extLst>
              </a:tr>
              <a:tr h="225500">
                <a:tc>
                  <a:txBody>
                    <a:bodyPr/>
                    <a:lstStyle/>
                    <a:p>
                      <a:pPr algn="l" fontAlgn="ctr">
                        <a:buNone/>
                      </a:pPr>
                      <a:r>
                        <a:rPr lang="en-GB" sz="1400" b="0" i="0" u="none" strike="noStrike" dirty="0">
                          <a:solidFill>
                            <a:srgbClr val="000000"/>
                          </a:solidFill>
                          <a:effectLst/>
                          <a:latin typeface="Aptos Narrow" panose="020B0004020202020204" pitchFamily="34" charset="0"/>
                        </a:rPr>
                        <a:t> Managing a long-term health condition</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61</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6.92%</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68136498"/>
                  </a:ext>
                </a:extLst>
              </a:tr>
              <a:tr h="225500">
                <a:tc>
                  <a:txBody>
                    <a:bodyPr/>
                    <a:lstStyle/>
                    <a:p>
                      <a:pPr algn="l" fontAlgn="ctr">
                        <a:buNone/>
                      </a:pPr>
                      <a:r>
                        <a:rPr lang="en-GB" sz="1400" b="0" i="0" u="none" strike="noStrike" dirty="0">
                          <a:solidFill>
                            <a:srgbClr val="000000"/>
                          </a:solidFill>
                          <a:effectLst/>
                          <a:latin typeface="Aptos Narrow" panose="020B0004020202020204" pitchFamily="34" charset="0"/>
                        </a:rPr>
                        <a:t> Caring responsibilities</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48</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5.44%</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60862136"/>
                  </a:ext>
                </a:extLst>
              </a:tr>
              <a:tr h="225500">
                <a:tc>
                  <a:txBody>
                    <a:bodyPr/>
                    <a:lstStyle/>
                    <a:p>
                      <a:pPr algn="l" fontAlgn="ctr">
                        <a:buNone/>
                      </a:pPr>
                      <a:r>
                        <a:rPr lang="en-GB" sz="1400" b="0" i="0" u="none" strike="noStrike" dirty="0">
                          <a:solidFill>
                            <a:srgbClr val="000000"/>
                          </a:solidFill>
                          <a:effectLst/>
                          <a:latin typeface="Aptos Narrow" panose="020B0004020202020204" pitchFamily="34" charset="0"/>
                        </a:rPr>
                        <a:t> Financial support</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45</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5.10%</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79033250"/>
                  </a:ext>
                </a:extLst>
              </a:tr>
              <a:tr h="225500">
                <a:tc>
                  <a:txBody>
                    <a:bodyPr/>
                    <a:lstStyle/>
                    <a:p>
                      <a:pPr algn="l" fontAlgn="ctr">
                        <a:buNone/>
                      </a:pPr>
                      <a:r>
                        <a:rPr lang="en-GB" sz="1400" b="0" i="0" u="none" strike="noStrike" dirty="0">
                          <a:solidFill>
                            <a:srgbClr val="000000"/>
                          </a:solidFill>
                          <a:effectLst/>
                          <a:latin typeface="Aptos Narrow" panose="020B0004020202020204" pitchFamily="34" charset="0"/>
                        </a:rPr>
                        <a:t> Mobility</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38</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4.31%</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53164662"/>
                  </a:ext>
                </a:extLst>
              </a:tr>
              <a:tr h="225500">
                <a:tc>
                  <a:txBody>
                    <a:bodyPr/>
                    <a:lstStyle/>
                    <a:p>
                      <a:pPr algn="l" fontAlgn="ctr">
                        <a:buNone/>
                      </a:pPr>
                      <a:r>
                        <a:rPr lang="en-GB" sz="1400" b="0" i="0" u="none" strike="noStrike" dirty="0">
                          <a:solidFill>
                            <a:srgbClr val="000000"/>
                          </a:solidFill>
                          <a:effectLst/>
                          <a:latin typeface="Aptos Narrow" panose="020B0004020202020204" pitchFamily="34" charset="0"/>
                        </a:rPr>
                        <a:t> Employment</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37</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4.20%</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7872094"/>
                  </a:ext>
                </a:extLst>
              </a:tr>
              <a:tr h="225500">
                <a:tc>
                  <a:txBody>
                    <a:bodyPr/>
                    <a:lstStyle/>
                    <a:p>
                      <a:pPr algn="l" fontAlgn="ctr">
                        <a:buNone/>
                      </a:pPr>
                      <a:r>
                        <a:rPr lang="en-GB" sz="1400" b="0" i="0" u="none" strike="noStrike" dirty="0">
                          <a:solidFill>
                            <a:srgbClr val="000000"/>
                          </a:solidFill>
                          <a:effectLst/>
                          <a:latin typeface="Aptos Narrow" panose="020B0004020202020204" pitchFamily="34" charset="0"/>
                        </a:rPr>
                        <a:t> Groups / activities</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34</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3.85%</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43303563"/>
                  </a:ext>
                </a:extLst>
              </a:tr>
              <a:tr h="229850">
                <a:tc>
                  <a:txBody>
                    <a:bodyPr/>
                    <a:lstStyle/>
                    <a:p>
                      <a:pPr algn="l" fontAlgn="ctr">
                        <a:buNone/>
                      </a:pPr>
                      <a:r>
                        <a:rPr lang="en-GB" sz="1400" b="0" i="0" u="none" strike="noStrike" dirty="0">
                          <a:solidFill>
                            <a:srgbClr val="000000"/>
                          </a:solidFill>
                          <a:effectLst/>
                          <a:latin typeface="Aptos Narrow" panose="020B0004020202020204" pitchFamily="34" charset="0"/>
                        </a:rPr>
                        <a:t> Bereavement</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23</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2.61%</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99271885"/>
                  </a:ext>
                </a:extLst>
              </a:tr>
              <a:tr h="229850">
                <a:tc>
                  <a:txBody>
                    <a:bodyPr/>
                    <a:lstStyle/>
                    <a:p>
                      <a:pPr algn="l" fontAlgn="ctr">
                        <a:buNone/>
                      </a:pPr>
                      <a:r>
                        <a:rPr lang="en-GB" sz="1400" b="0" i="0" u="none" strike="noStrike" dirty="0">
                          <a:solidFill>
                            <a:srgbClr val="000000"/>
                          </a:solidFill>
                          <a:effectLst/>
                          <a:latin typeface="Aptos Narrow" panose="020B0004020202020204" pitchFamily="34" charset="0"/>
                        </a:rPr>
                        <a:t> Sedentary lifestyle</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23</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2.61%</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57932916"/>
                  </a:ext>
                </a:extLst>
              </a:tr>
              <a:tr h="229850">
                <a:tc>
                  <a:txBody>
                    <a:bodyPr/>
                    <a:lstStyle/>
                    <a:p>
                      <a:pPr algn="l" fontAlgn="ctr">
                        <a:buNone/>
                      </a:pPr>
                      <a:r>
                        <a:rPr lang="en-GB" sz="1400" b="0" i="0" u="none" strike="noStrike" dirty="0">
                          <a:solidFill>
                            <a:srgbClr val="000000"/>
                          </a:solidFill>
                          <a:effectLst/>
                          <a:latin typeface="Aptos Narrow" panose="020B0004020202020204" pitchFamily="34" charset="0"/>
                        </a:rPr>
                        <a:t> Home adaption</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21</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2.38%</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96526848"/>
                  </a:ext>
                </a:extLst>
              </a:tr>
              <a:tr h="229850">
                <a:tc>
                  <a:txBody>
                    <a:bodyPr/>
                    <a:lstStyle/>
                    <a:p>
                      <a:pPr algn="l" fontAlgn="ctr">
                        <a:buNone/>
                      </a:pPr>
                      <a:r>
                        <a:rPr lang="en-GB" sz="1400" b="0" i="0" u="none" strike="noStrike" dirty="0">
                          <a:solidFill>
                            <a:srgbClr val="000000"/>
                          </a:solidFill>
                          <a:effectLst/>
                          <a:latin typeface="Aptos Narrow" panose="020B0004020202020204" pitchFamily="34" charset="0"/>
                        </a:rPr>
                        <a:t> Victim of abuse</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20</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2.27%</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9555747"/>
                  </a:ext>
                </a:extLst>
              </a:tr>
              <a:tr h="229850">
                <a:tc>
                  <a:txBody>
                    <a:bodyPr/>
                    <a:lstStyle/>
                    <a:p>
                      <a:pPr algn="l" fontAlgn="ctr">
                        <a:buNone/>
                      </a:pPr>
                      <a:r>
                        <a:rPr lang="en-GB" sz="1400" b="0" i="0" u="none" strike="noStrike" dirty="0">
                          <a:solidFill>
                            <a:srgbClr val="000000"/>
                          </a:solidFill>
                          <a:effectLst/>
                          <a:latin typeface="Aptos Narrow" panose="020B0004020202020204" pitchFamily="34" charset="0"/>
                        </a:rPr>
                        <a:t> Food poverty</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18</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2.04%</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49582906"/>
                  </a:ext>
                </a:extLst>
              </a:tr>
              <a:tr h="229850">
                <a:tc>
                  <a:txBody>
                    <a:bodyPr/>
                    <a:lstStyle/>
                    <a:p>
                      <a:pPr algn="l" fontAlgn="ctr">
                        <a:buNone/>
                      </a:pPr>
                      <a:r>
                        <a:rPr lang="en-GB" sz="1400" b="0" i="0" u="none" strike="noStrike" dirty="0">
                          <a:solidFill>
                            <a:srgbClr val="000000"/>
                          </a:solidFill>
                          <a:effectLst/>
                          <a:latin typeface="Aptos Narrow" panose="020B0004020202020204" pitchFamily="34" charset="0"/>
                        </a:rPr>
                        <a:t> Dementia</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18</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2.04%</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21737188"/>
                  </a:ext>
                </a:extLst>
              </a:tr>
              <a:tr h="229850">
                <a:tc>
                  <a:txBody>
                    <a:bodyPr/>
                    <a:lstStyle/>
                    <a:p>
                      <a:pPr algn="l" fontAlgn="ctr">
                        <a:buNone/>
                      </a:pPr>
                      <a:r>
                        <a:rPr lang="en-GB" sz="1400" b="0" i="0" u="none" strike="noStrike" dirty="0">
                          <a:solidFill>
                            <a:srgbClr val="000000"/>
                          </a:solidFill>
                          <a:effectLst/>
                          <a:latin typeface="Aptos Narrow" panose="020B0004020202020204" pitchFamily="34" charset="0"/>
                        </a:rPr>
                        <a:t> Legal advice</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14</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1.59%</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60975397"/>
                  </a:ext>
                </a:extLst>
              </a:tr>
              <a:tr h="229850">
                <a:tc>
                  <a:txBody>
                    <a:bodyPr/>
                    <a:lstStyle/>
                    <a:p>
                      <a:pPr algn="l" fontAlgn="ctr">
                        <a:buNone/>
                      </a:pPr>
                      <a:r>
                        <a:rPr lang="en-GB" sz="1400" b="0" i="0" u="none" strike="noStrike" dirty="0">
                          <a:solidFill>
                            <a:srgbClr val="000000"/>
                          </a:solidFill>
                          <a:effectLst/>
                          <a:latin typeface="Aptos Narrow" panose="020B0004020202020204" pitchFamily="34" charset="0"/>
                        </a:rPr>
                        <a:t> Pain management</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11</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1.25%</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49307818"/>
                  </a:ext>
                </a:extLst>
              </a:tr>
              <a:tr h="229850">
                <a:tc>
                  <a:txBody>
                    <a:bodyPr/>
                    <a:lstStyle/>
                    <a:p>
                      <a:pPr algn="l" fontAlgn="ctr">
                        <a:buNone/>
                      </a:pPr>
                      <a:r>
                        <a:rPr lang="en-GB" sz="1400" b="0" i="0" u="none" strike="noStrike" dirty="0">
                          <a:solidFill>
                            <a:srgbClr val="000000"/>
                          </a:solidFill>
                          <a:effectLst/>
                          <a:latin typeface="Aptos Narrow" panose="020B0004020202020204" pitchFamily="34" charset="0"/>
                        </a:rPr>
                        <a:t> Substance misuse</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9</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1.02%</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47560423"/>
                  </a:ext>
                </a:extLst>
              </a:tr>
              <a:tr h="229850">
                <a:tc>
                  <a:txBody>
                    <a:bodyPr/>
                    <a:lstStyle/>
                    <a:p>
                      <a:pPr algn="l" fontAlgn="ctr">
                        <a:buNone/>
                      </a:pPr>
                      <a:r>
                        <a:rPr lang="en-GB" sz="1400" b="0" i="0" u="none" strike="noStrike" dirty="0">
                          <a:solidFill>
                            <a:srgbClr val="000000"/>
                          </a:solidFill>
                          <a:effectLst/>
                          <a:latin typeface="Aptos Narrow" panose="020B0004020202020204" pitchFamily="34" charset="0"/>
                        </a:rPr>
                        <a:t> Physical activity</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8</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0.91%</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89008748"/>
                  </a:ext>
                </a:extLst>
              </a:tr>
              <a:tr h="229850">
                <a:tc>
                  <a:txBody>
                    <a:bodyPr/>
                    <a:lstStyle/>
                    <a:p>
                      <a:pPr algn="l" fontAlgn="ctr">
                        <a:buNone/>
                      </a:pPr>
                      <a:r>
                        <a:rPr lang="en-GB" sz="1400" b="0" i="0" u="none" strike="noStrike" dirty="0">
                          <a:solidFill>
                            <a:srgbClr val="000000"/>
                          </a:solidFill>
                          <a:effectLst/>
                          <a:latin typeface="Aptos Narrow" panose="020B0004020202020204" pitchFamily="34" charset="0"/>
                        </a:rPr>
                        <a:t> Transport</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6</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0.68%</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57370647"/>
                  </a:ext>
                </a:extLst>
              </a:tr>
              <a:tr h="229850">
                <a:tc>
                  <a:txBody>
                    <a:bodyPr/>
                    <a:lstStyle/>
                    <a:p>
                      <a:pPr algn="l" fontAlgn="ctr">
                        <a:buNone/>
                      </a:pPr>
                      <a:r>
                        <a:rPr lang="en-GB" sz="1400" b="0" i="0" u="none" strike="noStrike" dirty="0">
                          <a:solidFill>
                            <a:srgbClr val="000000"/>
                          </a:solidFill>
                          <a:effectLst/>
                          <a:latin typeface="Aptos Narrow" panose="020B0004020202020204" pitchFamily="34" charset="0"/>
                        </a:rPr>
                        <a:t> Smoking cessation</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3</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0.34%</a:t>
                      </a:r>
                    </a:p>
                  </a:txBody>
                  <a:tcPr marL="7152" marR="7152" marT="71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2857769"/>
                  </a:ext>
                </a:extLst>
              </a:tr>
            </a:tbl>
          </a:graphicData>
        </a:graphic>
      </p:graphicFrame>
    </p:spTree>
    <p:extLst>
      <p:ext uri="{BB962C8B-B14F-4D97-AF65-F5344CB8AC3E}">
        <p14:creationId xmlns:p14="http://schemas.microsoft.com/office/powerpoint/2010/main" val="2931861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DE3B9C7-58B5-2261-E46A-4968F01FEC98}"/>
              </a:ext>
            </a:extLst>
          </p:cNvPr>
          <p:cNvSpPr txBox="1"/>
          <p:nvPr/>
        </p:nvSpPr>
        <p:spPr>
          <a:xfrm>
            <a:off x="3656891" y="236397"/>
            <a:ext cx="4825920" cy="400110"/>
          </a:xfrm>
          <a:prstGeom prst="rect">
            <a:avLst/>
          </a:prstGeom>
          <a:noFill/>
        </p:spPr>
        <p:txBody>
          <a:bodyPr wrap="square" rtlCol="0">
            <a:spAutoFit/>
          </a:bodyPr>
          <a:lstStyle/>
          <a:p>
            <a:r>
              <a:rPr lang="en-GB" sz="2000" b="1" dirty="0"/>
              <a:t>HWBC Referrals Quarter 2 - 2026/2027</a:t>
            </a:r>
          </a:p>
        </p:txBody>
      </p:sp>
      <p:pic>
        <p:nvPicPr>
          <p:cNvPr id="2" name="imageSelected0">
            <a:extLst>
              <a:ext uri="{FF2B5EF4-FFF2-40B4-BE49-F238E27FC236}">
                <a16:creationId xmlns:a16="http://schemas.microsoft.com/office/drawing/2014/main" id="{8CA6F91F-C458-EC54-ED44-0B56B4F770B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5905"/>
          <a:stretch/>
        </p:blipFill>
        <p:spPr bwMode="auto">
          <a:xfrm>
            <a:off x="10731601" y="83416"/>
            <a:ext cx="1368959" cy="106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B64E17B7-1CE9-68FB-4FF7-887E04B0959D}"/>
              </a:ext>
            </a:extLst>
          </p:cNvPr>
          <p:cNvSpPr txBox="1"/>
          <p:nvPr/>
        </p:nvSpPr>
        <p:spPr>
          <a:xfrm rot="16200000">
            <a:off x="4995554" y="3275111"/>
            <a:ext cx="1192194" cy="307777"/>
          </a:xfrm>
          <a:prstGeom prst="rect">
            <a:avLst/>
          </a:prstGeom>
          <a:noFill/>
        </p:spPr>
        <p:txBody>
          <a:bodyPr wrap="square" rtlCol="0">
            <a:spAutoFit/>
          </a:bodyPr>
          <a:lstStyle/>
          <a:p>
            <a:r>
              <a:rPr lang="en-GB" sz="1400" dirty="0"/>
              <a:t>GP Surgery</a:t>
            </a:r>
          </a:p>
        </p:txBody>
      </p:sp>
      <p:sp>
        <p:nvSpPr>
          <p:cNvPr id="12" name="TextBox 11">
            <a:extLst>
              <a:ext uri="{FF2B5EF4-FFF2-40B4-BE49-F238E27FC236}">
                <a16:creationId xmlns:a16="http://schemas.microsoft.com/office/drawing/2014/main" id="{514CD547-94D6-B518-8293-DDFC606AF861}"/>
              </a:ext>
            </a:extLst>
          </p:cNvPr>
          <p:cNvSpPr txBox="1"/>
          <p:nvPr/>
        </p:nvSpPr>
        <p:spPr>
          <a:xfrm>
            <a:off x="7980419" y="5898877"/>
            <a:ext cx="1850578" cy="307777"/>
          </a:xfrm>
          <a:prstGeom prst="rect">
            <a:avLst/>
          </a:prstGeom>
          <a:noFill/>
        </p:spPr>
        <p:txBody>
          <a:bodyPr wrap="square" rtlCol="0">
            <a:spAutoFit/>
          </a:bodyPr>
          <a:lstStyle/>
          <a:p>
            <a:r>
              <a:rPr lang="en-GB" sz="1400" dirty="0"/>
              <a:t>Number of Referrals </a:t>
            </a:r>
          </a:p>
        </p:txBody>
      </p:sp>
      <p:sp>
        <p:nvSpPr>
          <p:cNvPr id="13" name="TextBox 12">
            <a:extLst>
              <a:ext uri="{FF2B5EF4-FFF2-40B4-BE49-F238E27FC236}">
                <a16:creationId xmlns:a16="http://schemas.microsoft.com/office/drawing/2014/main" id="{8B93639A-CFF5-9C03-1C03-4E1ED2AF4B32}"/>
              </a:ext>
            </a:extLst>
          </p:cNvPr>
          <p:cNvSpPr txBox="1"/>
          <p:nvPr/>
        </p:nvSpPr>
        <p:spPr>
          <a:xfrm>
            <a:off x="7268098" y="1146743"/>
            <a:ext cx="3275220" cy="369332"/>
          </a:xfrm>
          <a:prstGeom prst="rect">
            <a:avLst/>
          </a:prstGeom>
          <a:noFill/>
        </p:spPr>
        <p:txBody>
          <a:bodyPr wrap="square" rtlCol="0">
            <a:spAutoFit/>
          </a:bodyPr>
          <a:lstStyle/>
          <a:p>
            <a:r>
              <a:rPr lang="en-GB" b="1" dirty="0"/>
              <a:t>HWBC Referrals – Total 232</a:t>
            </a:r>
          </a:p>
        </p:txBody>
      </p:sp>
      <p:graphicFrame>
        <p:nvGraphicFramePr>
          <p:cNvPr id="3" name="Table 2">
            <a:extLst>
              <a:ext uri="{FF2B5EF4-FFF2-40B4-BE49-F238E27FC236}">
                <a16:creationId xmlns:a16="http://schemas.microsoft.com/office/drawing/2014/main" id="{766F535B-877F-9622-4794-701C87DAB398}"/>
              </a:ext>
            </a:extLst>
          </p:cNvPr>
          <p:cNvGraphicFramePr>
            <a:graphicFrameLocks noGrp="1"/>
          </p:cNvGraphicFramePr>
          <p:nvPr>
            <p:extLst>
              <p:ext uri="{D42A27DB-BD31-4B8C-83A1-F6EECF244321}">
                <p14:modId xmlns:p14="http://schemas.microsoft.com/office/powerpoint/2010/main" val="1095060683"/>
              </p:ext>
            </p:extLst>
          </p:nvPr>
        </p:nvGraphicFramePr>
        <p:xfrm>
          <a:off x="368301" y="989589"/>
          <a:ext cx="4960170" cy="5126048"/>
        </p:xfrm>
        <a:graphic>
          <a:graphicData uri="http://schemas.openxmlformats.org/drawingml/2006/table">
            <a:tbl>
              <a:tblPr/>
              <a:tblGrid>
                <a:gridCol w="1981707">
                  <a:extLst>
                    <a:ext uri="{9D8B030D-6E8A-4147-A177-3AD203B41FA5}">
                      <a16:colId xmlns:a16="http://schemas.microsoft.com/office/drawing/2014/main" val="845613875"/>
                    </a:ext>
                  </a:extLst>
                </a:gridCol>
                <a:gridCol w="758952">
                  <a:extLst>
                    <a:ext uri="{9D8B030D-6E8A-4147-A177-3AD203B41FA5}">
                      <a16:colId xmlns:a16="http://schemas.microsoft.com/office/drawing/2014/main" val="1476385072"/>
                    </a:ext>
                  </a:extLst>
                </a:gridCol>
                <a:gridCol w="987552">
                  <a:extLst>
                    <a:ext uri="{9D8B030D-6E8A-4147-A177-3AD203B41FA5}">
                      <a16:colId xmlns:a16="http://schemas.microsoft.com/office/drawing/2014/main" val="2965267075"/>
                    </a:ext>
                  </a:extLst>
                </a:gridCol>
                <a:gridCol w="1231959">
                  <a:extLst>
                    <a:ext uri="{9D8B030D-6E8A-4147-A177-3AD203B41FA5}">
                      <a16:colId xmlns:a16="http://schemas.microsoft.com/office/drawing/2014/main" val="3016656990"/>
                    </a:ext>
                  </a:extLst>
                </a:gridCol>
              </a:tblGrid>
              <a:tr h="753625">
                <a:tc>
                  <a:txBody>
                    <a:bodyPr/>
                    <a:lstStyle/>
                    <a:p>
                      <a:pPr algn="l" fontAlgn="ctr">
                        <a:buNone/>
                      </a:pPr>
                      <a:r>
                        <a:rPr lang="en-GB" sz="1400" b="1" i="0" u="none" strike="noStrike" dirty="0">
                          <a:solidFill>
                            <a:srgbClr val="000000"/>
                          </a:solidFill>
                          <a:effectLst/>
                          <a:latin typeface="Aptos Narrow" panose="020B0004020202020204" pitchFamily="34" charset="0"/>
                        </a:rPr>
                        <a:t> Practice Name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1" i="0" u="none" strike="noStrike">
                          <a:solidFill>
                            <a:srgbClr val="000000"/>
                          </a:solidFill>
                          <a:effectLst/>
                          <a:latin typeface="Aptos Narrow" panose="020B0004020202020204" pitchFamily="34" charset="0"/>
                        </a:rPr>
                        <a:t>No. Referrals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1" i="0" u="none" strike="noStrike">
                          <a:solidFill>
                            <a:srgbClr val="000000"/>
                          </a:solidFill>
                          <a:effectLst/>
                          <a:latin typeface="Aptos Narrow" panose="020B0004020202020204" pitchFamily="34" charset="0"/>
                        </a:rPr>
                        <a:t>Referral Percentage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1" i="0" u="none" strike="noStrike">
                          <a:solidFill>
                            <a:srgbClr val="000000"/>
                          </a:solidFill>
                          <a:effectLst/>
                          <a:latin typeface="Aptos Narrow" panose="020B0004020202020204" pitchFamily="34" charset="0"/>
                        </a:rPr>
                        <a:t>Representative Percentage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49554090"/>
                  </a:ext>
                </a:extLst>
              </a:tr>
              <a:tr h="397493">
                <a:tc>
                  <a:txBody>
                    <a:bodyPr/>
                    <a:lstStyle/>
                    <a:p>
                      <a:pPr algn="l" fontAlgn="ctr">
                        <a:buNone/>
                      </a:pPr>
                      <a:r>
                        <a:rPr lang="en-GB" sz="1400" b="0" i="0" u="none" strike="noStrike" dirty="0">
                          <a:solidFill>
                            <a:srgbClr val="000000"/>
                          </a:solidFill>
                          <a:effectLst/>
                          <a:latin typeface="Aptos Narrow" panose="020B0004020202020204" pitchFamily="34" charset="0"/>
                        </a:rPr>
                        <a:t> Queens Road Surgery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22.41%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2.63%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2445616"/>
                  </a:ext>
                </a:extLst>
              </a:tr>
              <a:tr h="397493">
                <a:tc>
                  <a:txBody>
                    <a:bodyPr/>
                    <a:lstStyle/>
                    <a:p>
                      <a:pPr algn="l" fontAlgn="ctr">
                        <a:buNone/>
                      </a:pPr>
                      <a:r>
                        <a:rPr lang="en-GB" sz="1400" b="0" i="0" u="none" strike="noStrike" dirty="0">
                          <a:solidFill>
                            <a:srgbClr val="000000"/>
                          </a:solidFill>
                          <a:effectLst/>
                          <a:latin typeface="Aptos Narrow" panose="020B0004020202020204" pitchFamily="34" charset="0"/>
                        </a:rPr>
                        <a:t> Manor Court Surgery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14.66%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8.23%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58136632"/>
                  </a:ext>
                </a:extLst>
              </a:tr>
              <a:tr h="397493">
                <a:tc>
                  <a:txBody>
                    <a:bodyPr/>
                    <a:lstStyle/>
                    <a:p>
                      <a:pPr algn="l" fontAlgn="ctr">
                        <a:buNone/>
                      </a:pPr>
                      <a:r>
                        <a:rPr lang="en-GB" sz="1400" b="0" i="0" u="none" strike="noStrike" dirty="0">
                          <a:solidFill>
                            <a:srgbClr val="000000"/>
                          </a:solidFill>
                          <a:effectLst/>
                          <a:latin typeface="Aptos Narrow" panose="020B0004020202020204" pitchFamily="34" charset="0"/>
                        </a:rPr>
                        <a:t> Red Roofs Surgery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13.79%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12.80%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840364"/>
                  </a:ext>
                </a:extLst>
              </a:tr>
              <a:tr h="397493">
                <a:tc>
                  <a:txBody>
                    <a:bodyPr/>
                    <a:lstStyle/>
                    <a:p>
                      <a:pPr algn="l" fontAlgn="ctr">
                        <a:buNone/>
                      </a:pPr>
                      <a:r>
                        <a:rPr lang="en-GB" sz="1400" b="0" i="0" u="none" strike="noStrike" dirty="0">
                          <a:solidFill>
                            <a:srgbClr val="000000"/>
                          </a:solidFill>
                          <a:effectLst/>
                          <a:latin typeface="Aptos Narrow" panose="020B0004020202020204" pitchFamily="34" charset="0"/>
                        </a:rPr>
                        <a:t> Bedworth Health Centre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12.07%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20.76%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59181493"/>
                  </a:ext>
                </a:extLst>
              </a:tr>
              <a:tr h="397493">
                <a:tc>
                  <a:txBody>
                    <a:bodyPr/>
                    <a:lstStyle/>
                    <a:p>
                      <a:pPr algn="l" fontAlgn="ctr">
                        <a:buNone/>
                      </a:pPr>
                      <a:r>
                        <a:rPr lang="en-GB" sz="1400" b="0" i="0" u="none" strike="noStrike" dirty="0">
                          <a:solidFill>
                            <a:srgbClr val="000000"/>
                          </a:solidFill>
                          <a:effectLst/>
                          <a:latin typeface="Aptos Narrow" panose="020B0004020202020204" pitchFamily="34" charset="0"/>
                        </a:rPr>
                        <a:t> </a:t>
                      </a:r>
                      <a:r>
                        <a:rPr lang="en-GB" sz="1400" b="0" i="0" u="none" strike="noStrike" dirty="0" err="1">
                          <a:solidFill>
                            <a:srgbClr val="000000"/>
                          </a:solidFill>
                          <a:effectLst/>
                          <a:latin typeface="Aptos Narrow" panose="020B0004020202020204" pitchFamily="34" charset="0"/>
                        </a:rPr>
                        <a:t>Riversley</a:t>
                      </a:r>
                      <a:r>
                        <a:rPr lang="en-GB" sz="1400" b="0" i="0" u="none" strike="noStrike" dirty="0">
                          <a:solidFill>
                            <a:srgbClr val="000000"/>
                          </a:solidFill>
                          <a:effectLst/>
                          <a:latin typeface="Aptos Narrow" panose="020B0004020202020204" pitchFamily="34" charset="0"/>
                        </a:rPr>
                        <a:t> Road Surgery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12.07%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6.99%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78221639"/>
                  </a:ext>
                </a:extLst>
              </a:tr>
              <a:tr h="397493">
                <a:tc>
                  <a:txBody>
                    <a:bodyPr/>
                    <a:lstStyle/>
                    <a:p>
                      <a:pPr algn="l" fontAlgn="ctr">
                        <a:buNone/>
                      </a:pPr>
                      <a:r>
                        <a:rPr lang="en-GB" sz="1400" b="0" i="0" u="none" strike="noStrike" dirty="0">
                          <a:solidFill>
                            <a:srgbClr val="000000"/>
                          </a:solidFill>
                          <a:effectLst/>
                          <a:latin typeface="Aptos Narrow" panose="020B0004020202020204" pitchFamily="34" charset="0"/>
                        </a:rPr>
                        <a:t> Chapel End Surgery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9.05%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4.94%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23013194"/>
                  </a:ext>
                </a:extLst>
              </a:tr>
              <a:tr h="397493">
                <a:tc>
                  <a:txBody>
                    <a:bodyPr/>
                    <a:lstStyle/>
                    <a:p>
                      <a:pPr algn="l" fontAlgn="ctr">
                        <a:buNone/>
                      </a:pPr>
                      <a:r>
                        <a:rPr lang="en-GB" sz="1400" b="0" i="0" u="none" strike="noStrike" dirty="0">
                          <a:solidFill>
                            <a:srgbClr val="000000"/>
                          </a:solidFill>
                          <a:effectLst/>
                          <a:latin typeface="Aptos Narrow" panose="020B0004020202020204" pitchFamily="34" charset="0"/>
                        </a:rPr>
                        <a:t> Old Mill Surgery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6.90%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13.09%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33862266"/>
                  </a:ext>
                </a:extLst>
              </a:tr>
              <a:tr h="397493">
                <a:tc>
                  <a:txBody>
                    <a:bodyPr/>
                    <a:lstStyle/>
                    <a:p>
                      <a:pPr algn="l" fontAlgn="ctr">
                        <a:buNone/>
                      </a:pPr>
                      <a:r>
                        <a:rPr lang="en-GB" sz="1400" b="0" i="0" u="none" strike="noStrike" dirty="0">
                          <a:solidFill>
                            <a:srgbClr val="000000"/>
                          </a:solidFill>
                          <a:effectLst/>
                          <a:latin typeface="Aptos Narrow" panose="020B0004020202020204" pitchFamily="34" charset="0"/>
                        </a:rPr>
                        <a:t> Grange Medical Centre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3.88%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11.58%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16299608"/>
                  </a:ext>
                </a:extLst>
              </a:tr>
              <a:tr h="397493">
                <a:tc>
                  <a:txBody>
                    <a:bodyPr/>
                    <a:lstStyle/>
                    <a:p>
                      <a:pPr algn="l" fontAlgn="ctr">
                        <a:buNone/>
                      </a:pPr>
                      <a:r>
                        <a:rPr lang="en-GB" sz="1400" b="0" i="0" u="none" strike="noStrike" dirty="0">
                          <a:solidFill>
                            <a:srgbClr val="000000"/>
                          </a:solidFill>
                          <a:effectLst/>
                          <a:latin typeface="Aptos Narrow" panose="020B0004020202020204" pitchFamily="34" charset="0"/>
                        </a:rPr>
                        <a:t> Bulkington Surgery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2.16%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5.94%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8359359"/>
                  </a:ext>
                </a:extLst>
              </a:tr>
              <a:tr h="397493">
                <a:tc>
                  <a:txBody>
                    <a:bodyPr/>
                    <a:lstStyle/>
                    <a:p>
                      <a:pPr algn="l" fontAlgn="ctr">
                        <a:buNone/>
                      </a:pPr>
                      <a:r>
                        <a:rPr lang="en-GB" sz="1400" b="0" i="0" u="none" strike="noStrike" dirty="0">
                          <a:solidFill>
                            <a:srgbClr val="000000"/>
                          </a:solidFill>
                          <a:effectLst/>
                          <a:latin typeface="Aptos Narrow" panose="020B0004020202020204" pitchFamily="34" charset="0"/>
                        </a:rPr>
                        <a:t> Arbury Medical Centre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1.72%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9.42%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13201109"/>
                  </a:ext>
                </a:extLst>
              </a:tr>
              <a:tr h="397493">
                <a:tc>
                  <a:txBody>
                    <a:bodyPr/>
                    <a:lstStyle/>
                    <a:p>
                      <a:pPr algn="l" fontAlgn="ctr">
                        <a:buNone/>
                      </a:pPr>
                      <a:r>
                        <a:rPr lang="en-GB" sz="1400" b="0" i="0" u="none" strike="noStrike" dirty="0">
                          <a:solidFill>
                            <a:srgbClr val="000000"/>
                          </a:solidFill>
                          <a:effectLst/>
                          <a:latin typeface="Aptos Narrow" panose="020B0004020202020204" pitchFamily="34" charset="0"/>
                        </a:rPr>
                        <a:t> Old Cole House Surgery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Aptos Narrow" panose="020B0004020202020204" pitchFamily="34" charset="0"/>
                        </a:rPr>
                        <a:t>1.29%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3.62%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00013497"/>
                  </a:ext>
                </a:extLst>
              </a:tr>
            </a:tbl>
          </a:graphicData>
        </a:graphic>
      </p:graphicFrame>
      <p:pic>
        <p:nvPicPr>
          <p:cNvPr id="18" name="Picture 17">
            <a:extLst>
              <a:ext uri="{FF2B5EF4-FFF2-40B4-BE49-F238E27FC236}">
                <a16:creationId xmlns:a16="http://schemas.microsoft.com/office/drawing/2014/main" id="{C042EAF8-6FC9-896A-794B-F1BF96E260E7}"/>
              </a:ext>
            </a:extLst>
          </p:cNvPr>
          <p:cNvPicPr>
            <a:picLocks noChangeAspect="1"/>
          </p:cNvPicPr>
          <p:nvPr/>
        </p:nvPicPr>
        <p:blipFill>
          <a:blip r:embed="rId3"/>
          <a:stretch>
            <a:fillRect/>
          </a:stretch>
        </p:blipFill>
        <p:spPr>
          <a:xfrm>
            <a:off x="5854832" y="1460193"/>
            <a:ext cx="5702430" cy="4388429"/>
          </a:xfrm>
          <a:prstGeom prst="rect">
            <a:avLst/>
          </a:prstGeom>
        </p:spPr>
      </p:pic>
    </p:spTree>
    <p:extLst>
      <p:ext uri="{BB962C8B-B14F-4D97-AF65-F5344CB8AC3E}">
        <p14:creationId xmlns:p14="http://schemas.microsoft.com/office/powerpoint/2010/main" val="3680398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8DCDD65-3A05-AB92-DC6D-3835F1ABAA93}"/>
              </a:ext>
            </a:extLst>
          </p:cNvPr>
          <p:cNvPicPr>
            <a:picLocks noChangeAspect="1"/>
          </p:cNvPicPr>
          <p:nvPr/>
        </p:nvPicPr>
        <p:blipFill>
          <a:blip r:embed="rId2"/>
          <a:stretch>
            <a:fillRect/>
          </a:stretch>
        </p:blipFill>
        <p:spPr>
          <a:xfrm>
            <a:off x="5841519" y="1785505"/>
            <a:ext cx="5910221" cy="4295649"/>
          </a:xfrm>
          <a:prstGeom prst="rect">
            <a:avLst/>
          </a:prstGeom>
        </p:spPr>
      </p:pic>
      <p:sp>
        <p:nvSpPr>
          <p:cNvPr id="4" name="TextBox 3">
            <a:extLst>
              <a:ext uri="{FF2B5EF4-FFF2-40B4-BE49-F238E27FC236}">
                <a16:creationId xmlns:a16="http://schemas.microsoft.com/office/drawing/2014/main" id="{5B45046C-86F5-445A-E1E0-B20C90ECB1A2}"/>
              </a:ext>
            </a:extLst>
          </p:cNvPr>
          <p:cNvSpPr txBox="1"/>
          <p:nvPr/>
        </p:nvSpPr>
        <p:spPr>
          <a:xfrm>
            <a:off x="2935299" y="415024"/>
            <a:ext cx="6062431" cy="400110"/>
          </a:xfrm>
          <a:prstGeom prst="rect">
            <a:avLst/>
          </a:prstGeom>
          <a:noFill/>
        </p:spPr>
        <p:txBody>
          <a:bodyPr wrap="square" rtlCol="0">
            <a:spAutoFit/>
          </a:bodyPr>
          <a:lstStyle/>
          <a:p>
            <a:pPr algn="ctr"/>
            <a:r>
              <a:rPr lang="en-GB" sz="2000" b="1" dirty="0"/>
              <a:t>HWBC Top Referral Reasons Quarter 2 - 2026/2027</a:t>
            </a:r>
          </a:p>
        </p:txBody>
      </p:sp>
      <p:pic>
        <p:nvPicPr>
          <p:cNvPr id="3" name="imageSelected0">
            <a:extLst>
              <a:ext uri="{FF2B5EF4-FFF2-40B4-BE49-F238E27FC236}">
                <a16:creationId xmlns:a16="http://schemas.microsoft.com/office/drawing/2014/main" id="{700C8FD6-97FC-0EC8-B131-BA2CE15177A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5905"/>
          <a:stretch/>
        </p:blipFill>
        <p:spPr bwMode="auto">
          <a:xfrm>
            <a:off x="10731601" y="83416"/>
            <a:ext cx="1368959" cy="106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14AF6FFA-3169-D198-DDCA-5F1BE453DBEF}"/>
              </a:ext>
            </a:extLst>
          </p:cNvPr>
          <p:cNvSpPr txBox="1"/>
          <p:nvPr/>
        </p:nvSpPr>
        <p:spPr>
          <a:xfrm rot="16200000">
            <a:off x="4732503" y="3590488"/>
            <a:ext cx="1688564" cy="307777"/>
          </a:xfrm>
          <a:prstGeom prst="rect">
            <a:avLst/>
          </a:prstGeom>
          <a:noFill/>
        </p:spPr>
        <p:txBody>
          <a:bodyPr wrap="square" rtlCol="0">
            <a:spAutoFit/>
          </a:bodyPr>
          <a:lstStyle/>
          <a:p>
            <a:r>
              <a:rPr lang="en-GB" sz="1400" dirty="0"/>
              <a:t>Referral Reason</a:t>
            </a:r>
          </a:p>
        </p:txBody>
      </p:sp>
      <p:sp>
        <p:nvSpPr>
          <p:cNvPr id="13" name="TextBox 12">
            <a:extLst>
              <a:ext uri="{FF2B5EF4-FFF2-40B4-BE49-F238E27FC236}">
                <a16:creationId xmlns:a16="http://schemas.microsoft.com/office/drawing/2014/main" id="{3D941B83-EE7A-56BB-A6C9-89D5279DC6C2}"/>
              </a:ext>
            </a:extLst>
          </p:cNvPr>
          <p:cNvSpPr txBox="1"/>
          <p:nvPr/>
        </p:nvSpPr>
        <p:spPr>
          <a:xfrm>
            <a:off x="8077719" y="6135199"/>
            <a:ext cx="2058848" cy="307777"/>
          </a:xfrm>
          <a:prstGeom prst="rect">
            <a:avLst/>
          </a:prstGeom>
          <a:noFill/>
        </p:spPr>
        <p:txBody>
          <a:bodyPr wrap="square" rtlCol="0">
            <a:spAutoFit/>
          </a:bodyPr>
          <a:lstStyle/>
          <a:p>
            <a:r>
              <a:rPr lang="en-GB" sz="1400" dirty="0"/>
              <a:t>Number of Referrals </a:t>
            </a:r>
          </a:p>
        </p:txBody>
      </p:sp>
      <p:sp>
        <p:nvSpPr>
          <p:cNvPr id="14" name="TextBox 13">
            <a:extLst>
              <a:ext uri="{FF2B5EF4-FFF2-40B4-BE49-F238E27FC236}">
                <a16:creationId xmlns:a16="http://schemas.microsoft.com/office/drawing/2014/main" id="{7F16576E-ACCA-AF9A-2D78-3DF2FB9D9978}"/>
              </a:ext>
            </a:extLst>
          </p:cNvPr>
          <p:cNvSpPr txBox="1"/>
          <p:nvPr/>
        </p:nvSpPr>
        <p:spPr>
          <a:xfrm>
            <a:off x="7305600" y="1453896"/>
            <a:ext cx="3438495" cy="369332"/>
          </a:xfrm>
          <a:prstGeom prst="rect">
            <a:avLst/>
          </a:prstGeom>
          <a:noFill/>
        </p:spPr>
        <p:txBody>
          <a:bodyPr wrap="square" rtlCol="0">
            <a:spAutoFit/>
          </a:bodyPr>
          <a:lstStyle/>
          <a:p>
            <a:r>
              <a:rPr lang="en-GB" b="1" dirty="0"/>
              <a:t>HWBC Top Referral Reasons </a:t>
            </a:r>
          </a:p>
        </p:txBody>
      </p:sp>
      <p:graphicFrame>
        <p:nvGraphicFramePr>
          <p:cNvPr id="7" name="Table 6">
            <a:extLst>
              <a:ext uri="{FF2B5EF4-FFF2-40B4-BE49-F238E27FC236}">
                <a16:creationId xmlns:a16="http://schemas.microsoft.com/office/drawing/2014/main" id="{A48D9F15-D682-1620-A606-A0181101CFC3}"/>
              </a:ext>
            </a:extLst>
          </p:cNvPr>
          <p:cNvGraphicFramePr>
            <a:graphicFrameLocks noGrp="1"/>
          </p:cNvGraphicFramePr>
          <p:nvPr>
            <p:extLst>
              <p:ext uri="{D42A27DB-BD31-4B8C-83A1-F6EECF244321}">
                <p14:modId xmlns:p14="http://schemas.microsoft.com/office/powerpoint/2010/main" val="1955549691"/>
              </p:ext>
            </p:extLst>
          </p:nvPr>
        </p:nvGraphicFramePr>
        <p:xfrm>
          <a:off x="605639" y="1146743"/>
          <a:ext cx="4659319" cy="5296231"/>
        </p:xfrm>
        <a:graphic>
          <a:graphicData uri="http://schemas.openxmlformats.org/drawingml/2006/table">
            <a:tbl>
              <a:tblPr/>
              <a:tblGrid>
                <a:gridCol w="2940786">
                  <a:extLst>
                    <a:ext uri="{9D8B030D-6E8A-4147-A177-3AD203B41FA5}">
                      <a16:colId xmlns:a16="http://schemas.microsoft.com/office/drawing/2014/main" val="1262216797"/>
                    </a:ext>
                  </a:extLst>
                </a:gridCol>
                <a:gridCol w="764668">
                  <a:extLst>
                    <a:ext uri="{9D8B030D-6E8A-4147-A177-3AD203B41FA5}">
                      <a16:colId xmlns:a16="http://schemas.microsoft.com/office/drawing/2014/main" val="1367231604"/>
                    </a:ext>
                  </a:extLst>
                </a:gridCol>
                <a:gridCol w="953865">
                  <a:extLst>
                    <a:ext uri="{9D8B030D-6E8A-4147-A177-3AD203B41FA5}">
                      <a16:colId xmlns:a16="http://schemas.microsoft.com/office/drawing/2014/main" val="666005196"/>
                    </a:ext>
                  </a:extLst>
                </a:gridCol>
              </a:tblGrid>
              <a:tr h="633419">
                <a:tc gridSpan="3">
                  <a:txBody>
                    <a:bodyPr/>
                    <a:lstStyle/>
                    <a:p>
                      <a:pPr algn="ctr" fontAlgn="ctr">
                        <a:buNone/>
                      </a:pPr>
                      <a:r>
                        <a:rPr lang="en-GB" sz="1400" b="1" i="0" u="none" strike="noStrike" dirty="0">
                          <a:solidFill>
                            <a:srgbClr val="000000"/>
                          </a:solidFill>
                          <a:effectLst/>
                          <a:latin typeface="+mj-lt"/>
                        </a:rPr>
                        <a:t>HWBC Top Referral Reasons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770793668"/>
                  </a:ext>
                </a:extLst>
              </a:tr>
              <a:tr h="406939">
                <a:tc>
                  <a:txBody>
                    <a:bodyPr/>
                    <a:lstStyle/>
                    <a:p>
                      <a:pPr algn="l" fontAlgn="ctr">
                        <a:buNone/>
                      </a:pPr>
                      <a:r>
                        <a:rPr lang="en-GB" sz="1400" b="1" i="0" u="none" strike="noStrike" dirty="0">
                          <a:solidFill>
                            <a:srgbClr val="000000"/>
                          </a:solidFill>
                          <a:effectLst/>
                          <a:latin typeface="+mj-lt"/>
                        </a:rPr>
                        <a:t> Reason for Referral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1" i="0" u="none" strike="noStrike">
                          <a:solidFill>
                            <a:srgbClr val="000000"/>
                          </a:solidFill>
                          <a:effectLst/>
                          <a:latin typeface="+mj-lt"/>
                        </a:rPr>
                        <a:t>Number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1" i="0" u="none" strike="noStrike">
                          <a:solidFill>
                            <a:srgbClr val="000000"/>
                          </a:solidFill>
                          <a:effectLst/>
                          <a:latin typeface="+mj-lt"/>
                        </a:rPr>
                        <a:t>Percentage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01238675"/>
                  </a:ext>
                </a:extLst>
              </a:tr>
              <a:tr h="406939">
                <a:tc>
                  <a:txBody>
                    <a:bodyPr/>
                    <a:lstStyle/>
                    <a:p>
                      <a:pPr algn="l" fontAlgn="ctr">
                        <a:buNone/>
                      </a:pPr>
                      <a:r>
                        <a:rPr lang="en-GB" sz="1400" b="0" i="0" u="none" strike="noStrike" dirty="0">
                          <a:solidFill>
                            <a:srgbClr val="000000"/>
                          </a:solidFill>
                          <a:effectLst/>
                          <a:latin typeface="+mj-lt"/>
                        </a:rPr>
                        <a:t> Weight management support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mj-lt"/>
                        </a:rPr>
                        <a:t>160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mj-lt"/>
                        </a:rPr>
                        <a:t>32.79%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57100514"/>
                  </a:ext>
                </a:extLst>
              </a:tr>
              <a:tr h="406939">
                <a:tc>
                  <a:txBody>
                    <a:bodyPr/>
                    <a:lstStyle/>
                    <a:p>
                      <a:pPr algn="l" fontAlgn="ctr">
                        <a:buNone/>
                      </a:pPr>
                      <a:r>
                        <a:rPr lang="en-GB" sz="1400" b="0" i="0" u="none" strike="noStrike" dirty="0">
                          <a:solidFill>
                            <a:srgbClr val="000000"/>
                          </a:solidFill>
                          <a:effectLst/>
                          <a:latin typeface="+mj-lt"/>
                        </a:rPr>
                        <a:t> Eating habits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mj-lt"/>
                        </a:rPr>
                        <a:t>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mj-lt"/>
                        </a:rPr>
                        <a:t>14.14%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09485224"/>
                  </a:ext>
                </a:extLst>
              </a:tr>
              <a:tr h="406939">
                <a:tc>
                  <a:txBody>
                    <a:bodyPr/>
                    <a:lstStyle/>
                    <a:p>
                      <a:pPr algn="l" fontAlgn="ctr">
                        <a:buNone/>
                      </a:pPr>
                      <a:r>
                        <a:rPr lang="en-GB" sz="1400" b="0" i="0" u="none" strike="noStrike" dirty="0">
                          <a:solidFill>
                            <a:srgbClr val="000000"/>
                          </a:solidFill>
                          <a:effectLst/>
                          <a:latin typeface="+mj-lt"/>
                        </a:rPr>
                        <a:t> Motivation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mj-lt"/>
                        </a:rPr>
                        <a:t>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mj-lt"/>
                        </a:rPr>
                        <a:t>11.27%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21899535"/>
                  </a:ext>
                </a:extLst>
              </a:tr>
              <a:tr h="406939">
                <a:tc>
                  <a:txBody>
                    <a:bodyPr/>
                    <a:lstStyle/>
                    <a:p>
                      <a:pPr algn="l" fontAlgn="ctr">
                        <a:buNone/>
                      </a:pPr>
                      <a:r>
                        <a:rPr lang="en-GB" sz="1400" b="0" i="0" u="none" strike="noStrike" dirty="0">
                          <a:solidFill>
                            <a:srgbClr val="000000"/>
                          </a:solidFill>
                          <a:effectLst/>
                          <a:latin typeface="+mj-lt"/>
                        </a:rPr>
                        <a:t> Physical activity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mj-lt"/>
                        </a:rPr>
                        <a:t>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mj-lt"/>
                        </a:rPr>
                        <a:t>10.66%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7392471"/>
                  </a:ext>
                </a:extLst>
              </a:tr>
              <a:tr h="478352">
                <a:tc>
                  <a:txBody>
                    <a:bodyPr/>
                    <a:lstStyle/>
                    <a:p>
                      <a:pPr algn="l" fontAlgn="ctr">
                        <a:buNone/>
                      </a:pPr>
                      <a:r>
                        <a:rPr lang="en-GB" sz="1400" b="0" i="0" u="none" strike="noStrike" dirty="0">
                          <a:solidFill>
                            <a:srgbClr val="000000"/>
                          </a:solidFill>
                          <a:effectLst/>
                          <a:latin typeface="+mj-lt"/>
                        </a:rPr>
                        <a:t> Managing a long-term health condition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mj-lt"/>
                        </a:rPr>
                        <a:t>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mj-lt"/>
                        </a:rPr>
                        <a:t>6.97%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46411345"/>
                  </a:ext>
                </a:extLst>
              </a:tr>
              <a:tr h="406939">
                <a:tc>
                  <a:txBody>
                    <a:bodyPr/>
                    <a:lstStyle/>
                    <a:p>
                      <a:pPr algn="l" fontAlgn="ctr">
                        <a:buNone/>
                      </a:pPr>
                      <a:r>
                        <a:rPr lang="en-GB" sz="1400" b="0" i="0" u="none" strike="noStrike" dirty="0">
                          <a:solidFill>
                            <a:srgbClr val="000000"/>
                          </a:solidFill>
                          <a:effectLst/>
                          <a:latin typeface="+mj-lt"/>
                        </a:rPr>
                        <a:t> Sedentary lifestyle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mj-lt"/>
                        </a:rPr>
                        <a:t>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mj-lt"/>
                        </a:rPr>
                        <a:t>6.97%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57773465"/>
                  </a:ext>
                </a:extLst>
              </a:tr>
              <a:tr h="522009">
                <a:tc>
                  <a:txBody>
                    <a:bodyPr/>
                    <a:lstStyle/>
                    <a:p>
                      <a:pPr algn="l" fontAlgn="ctr">
                        <a:buNone/>
                      </a:pPr>
                      <a:r>
                        <a:rPr lang="en-GB" sz="1400" b="0" i="0" u="none" strike="noStrike" dirty="0">
                          <a:solidFill>
                            <a:srgbClr val="000000"/>
                          </a:solidFill>
                          <a:effectLst/>
                          <a:latin typeface="+mj-lt"/>
                        </a:rPr>
                        <a:t> Groups / activities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mj-lt"/>
                        </a:rPr>
                        <a:t>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mj-lt"/>
                        </a:rPr>
                        <a:t>6.35%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92505357"/>
                  </a:ext>
                </a:extLst>
              </a:tr>
              <a:tr h="406939">
                <a:tc>
                  <a:txBody>
                    <a:bodyPr/>
                    <a:lstStyle/>
                    <a:p>
                      <a:pPr algn="l" fontAlgn="ctr">
                        <a:buNone/>
                      </a:pPr>
                      <a:r>
                        <a:rPr lang="en-GB" sz="1400" b="0" i="0" u="none" strike="noStrike" dirty="0">
                          <a:solidFill>
                            <a:srgbClr val="000000"/>
                          </a:solidFill>
                          <a:effectLst/>
                          <a:latin typeface="+mj-lt"/>
                        </a:rPr>
                        <a:t> Mental health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mj-lt"/>
                        </a:rPr>
                        <a:t>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mj-lt"/>
                        </a:rPr>
                        <a:t>5.12%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36001829"/>
                  </a:ext>
                </a:extLst>
              </a:tr>
              <a:tr h="406939">
                <a:tc>
                  <a:txBody>
                    <a:bodyPr/>
                    <a:lstStyle/>
                    <a:p>
                      <a:pPr algn="l" fontAlgn="ctr">
                        <a:buNone/>
                      </a:pPr>
                      <a:r>
                        <a:rPr lang="en-GB" sz="1400" b="0" i="0" u="none" strike="noStrike" dirty="0">
                          <a:solidFill>
                            <a:srgbClr val="000000"/>
                          </a:solidFill>
                          <a:effectLst/>
                          <a:latin typeface="+mj-lt"/>
                        </a:rPr>
                        <a:t> Smoking cessation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mj-lt"/>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mj-lt"/>
                        </a:rPr>
                        <a:t>3.28%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11093338"/>
                  </a:ext>
                </a:extLst>
              </a:tr>
              <a:tr h="406939">
                <a:tc>
                  <a:txBody>
                    <a:bodyPr/>
                    <a:lstStyle/>
                    <a:p>
                      <a:pPr algn="l" fontAlgn="ctr">
                        <a:buNone/>
                      </a:pPr>
                      <a:r>
                        <a:rPr lang="en-GB" sz="1400" b="0" i="0" u="none" strike="noStrike" dirty="0">
                          <a:solidFill>
                            <a:srgbClr val="000000"/>
                          </a:solidFill>
                          <a:effectLst/>
                          <a:latin typeface="+mj-lt"/>
                        </a:rPr>
                        <a:t> Loneliness / isolation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a:solidFill>
                            <a:srgbClr val="000000"/>
                          </a:solidFill>
                          <a:effectLst/>
                          <a:latin typeface="+mj-lt"/>
                        </a:rPr>
                        <a:t>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mj-lt"/>
                        </a:rPr>
                        <a:t>2.46%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00101271"/>
                  </a:ext>
                </a:extLst>
              </a:tr>
            </a:tbl>
          </a:graphicData>
        </a:graphic>
      </p:graphicFrame>
    </p:spTree>
    <p:extLst>
      <p:ext uri="{BB962C8B-B14F-4D97-AF65-F5344CB8AC3E}">
        <p14:creationId xmlns:p14="http://schemas.microsoft.com/office/powerpoint/2010/main" val="50560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A47500-592F-5860-7C78-4C7E092ADC66}"/>
              </a:ext>
            </a:extLst>
          </p:cNvPr>
          <p:cNvSpPr txBox="1"/>
          <p:nvPr/>
        </p:nvSpPr>
        <p:spPr>
          <a:xfrm>
            <a:off x="4771787" y="242293"/>
            <a:ext cx="2648425" cy="404325"/>
          </a:xfrm>
          <a:prstGeom prst="rect">
            <a:avLst/>
          </a:prstGeom>
          <a:noFill/>
        </p:spPr>
        <p:txBody>
          <a:bodyPr wrap="square" rtlCol="0">
            <a:spAutoFit/>
          </a:bodyPr>
          <a:lstStyle/>
          <a:p>
            <a:r>
              <a:rPr lang="en-GB" sz="2000" b="1" dirty="0"/>
              <a:t>Current Waiting Lists</a:t>
            </a:r>
          </a:p>
        </p:txBody>
      </p:sp>
      <p:pic>
        <p:nvPicPr>
          <p:cNvPr id="4" name="imageSelected0">
            <a:extLst>
              <a:ext uri="{FF2B5EF4-FFF2-40B4-BE49-F238E27FC236}">
                <a16:creationId xmlns:a16="http://schemas.microsoft.com/office/drawing/2014/main" id="{8BF888FF-1254-7E4F-6D80-184FDC6BF6B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5905"/>
          <a:stretch/>
        </p:blipFill>
        <p:spPr bwMode="auto">
          <a:xfrm>
            <a:off x="10731601" y="83416"/>
            <a:ext cx="1368959" cy="106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a:extLst>
              <a:ext uri="{FF2B5EF4-FFF2-40B4-BE49-F238E27FC236}">
                <a16:creationId xmlns:a16="http://schemas.microsoft.com/office/drawing/2014/main" id="{252F1732-9034-9A5B-D58F-54CC88432641}"/>
              </a:ext>
            </a:extLst>
          </p:cNvPr>
          <p:cNvGraphicFramePr>
            <a:graphicFrameLocks noGrp="1"/>
          </p:cNvGraphicFramePr>
          <p:nvPr>
            <p:extLst>
              <p:ext uri="{D42A27DB-BD31-4B8C-83A1-F6EECF244321}">
                <p14:modId xmlns:p14="http://schemas.microsoft.com/office/powerpoint/2010/main" val="3605270211"/>
              </p:ext>
            </p:extLst>
          </p:nvPr>
        </p:nvGraphicFramePr>
        <p:xfrm>
          <a:off x="4280521" y="4877831"/>
          <a:ext cx="3585030" cy="1084491"/>
        </p:xfrm>
        <a:graphic>
          <a:graphicData uri="http://schemas.openxmlformats.org/drawingml/2006/table">
            <a:tbl>
              <a:tblPr/>
              <a:tblGrid>
                <a:gridCol w="2879778">
                  <a:extLst>
                    <a:ext uri="{9D8B030D-6E8A-4147-A177-3AD203B41FA5}">
                      <a16:colId xmlns:a16="http://schemas.microsoft.com/office/drawing/2014/main" val="4143790869"/>
                    </a:ext>
                  </a:extLst>
                </a:gridCol>
                <a:gridCol w="705252">
                  <a:extLst>
                    <a:ext uri="{9D8B030D-6E8A-4147-A177-3AD203B41FA5}">
                      <a16:colId xmlns:a16="http://schemas.microsoft.com/office/drawing/2014/main" val="4158824113"/>
                    </a:ext>
                  </a:extLst>
                </a:gridCol>
              </a:tblGrid>
              <a:tr h="361497">
                <a:tc>
                  <a:txBody>
                    <a:bodyPr/>
                    <a:lstStyle/>
                    <a:p>
                      <a:pPr algn="l" rtl="0" fontAlgn="ctr">
                        <a:buNone/>
                      </a:pPr>
                      <a:r>
                        <a:rPr lang="en-GB" sz="1400" b="0" i="0" u="none" strike="noStrike" dirty="0">
                          <a:solidFill>
                            <a:srgbClr val="000000"/>
                          </a:solidFill>
                          <a:effectLst/>
                          <a:latin typeface="Aptos" panose="020B0004020202020204" pitchFamily="34" charset="0"/>
                        </a:rPr>
                        <a:t> Nuneaton North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53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94023440"/>
                  </a:ext>
                </a:extLst>
              </a:tr>
              <a:tr h="361497">
                <a:tc>
                  <a:txBody>
                    <a:bodyPr/>
                    <a:lstStyle/>
                    <a:p>
                      <a:pPr algn="l" rtl="0" fontAlgn="ctr">
                        <a:buNone/>
                      </a:pPr>
                      <a:r>
                        <a:rPr lang="en-GB" sz="1400" b="0" i="0" u="none" strike="noStrike" dirty="0">
                          <a:solidFill>
                            <a:srgbClr val="000000"/>
                          </a:solidFill>
                          <a:effectLst/>
                          <a:latin typeface="Aptos" panose="020B0004020202020204" pitchFamily="34" charset="0"/>
                        </a:rPr>
                        <a:t> Nuneaton South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73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7402327"/>
                  </a:ext>
                </a:extLst>
              </a:tr>
              <a:tr h="361497">
                <a:tc>
                  <a:txBody>
                    <a:bodyPr/>
                    <a:lstStyle/>
                    <a:p>
                      <a:pPr algn="l" rtl="0" fontAlgn="ctr">
                        <a:buNone/>
                      </a:pPr>
                      <a:r>
                        <a:rPr lang="en-GB" sz="1400" b="0" i="0" u="none" strike="noStrike" dirty="0">
                          <a:solidFill>
                            <a:srgbClr val="000000"/>
                          </a:solidFill>
                          <a:effectLst/>
                          <a:latin typeface="Aptos" panose="020B0004020202020204" pitchFamily="34" charset="0"/>
                        </a:rPr>
                        <a:t> Health &amp; Wellbeing Coaches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157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13305337"/>
                  </a:ext>
                </a:extLst>
              </a:tr>
            </a:tbl>
          </a:graphicData>
        </a:graphic>
      </p:graphicFrame>
      <p:sp>
        <p:nvSpPr>
          <p:cNvPr id="6" name="TextBox 5">
            <a:extLst>
              <a:ext uri="{FF2B5EF4-FFF2-40B4-BE49-F238E27FC236}">
                <a16:creationId xmlns:a16="http://schemas.microsoft.com/office/drawing/2014/main" id="{50F3B55E-901F-FE28-BD29-683AC3840AC8}"/>
              </a:ext>
            </a:extLst>
          </p:cNvPr>
          <p:cNvSpPr txBox="1"/>
          <p:nvPr/>
        </p:nvSpPr>
        <p:spPr>
          <a:xfrm>
            <a:off x="147394" y="6256909"/>
            <a:ext cx="11851284" cy="523220"/>
          </a:xfrm>
          <a:prstGeom prst="rect">
            <a:avLst/>
          </a:prstGeom>
          <a:noFill/>
        </p:spPr>
        <p:txBody>
          <a:bodyPr wrap="square" rtlCol="0">
            <a:spAutoFit/>
          </a:bodyPr>
          <a:lstStyle/>
          <a:p>
            <a:pPr algn="ctr"/>
            <a:r>
              <a:rPr lang="en-GB" sz="1400" dirty="0"/>
              <a:t>Due to the implementation of </a:t>
            </a:r>
            <a:r>
              <a:rPr lang="en-GB" sz="1400" dirty="0" err="1"/>
              <a:t>Riviam</a:t>
            </a:r>
            <a:r>
              <a:rPr lang="en-GB" sz="1400" dirty="0"/>
              <a:t>, referrals from were not dealt with by the Social Prescribing and Health &amp; Wellbeing coach teams from the 31</a:t>
            </a:r>
            <a:r>
              <a:rPr lang="en-GB" sz="1400" baseline="30000" dirty="0"/>
              <a:t>st</a:t>
            </a:r>
            <a:r>
              <a:rPr lang="en-GB" sz="1400" dirty="0"/>
              <a:t> July until the 1</a:t>
            </a:r>
            <a:r>
              <a:rPr lang="en-GB" sz="1400" baseline="30000" dirty="0"/>
              <a:t>st</a:t>
            </a:r>
            <a:r>
              <a:rPr lang="en-GB" sz="1400" dirty="0"/>
              <a:t> October. </a:t>
            </a:r>
          </a:p>
        </p:txBody>
      </p:sp>
      <p:pic>
        <p:nvPicPr>
          <p:cNvPr id="5" name="Picture 4">
            <a:extLst>
              <a:ext uri="{FF2B5EF4-FFF2-40B4-BE49-F238E27FC236}">
                <a16:creationId xmlns:a16="http://schemas.microsoft.com/office/drawing/2014/main" id="{DFC3B9FE-BB65-7AB3-D6EB-6A24E8A2D2A8}"/>
              </a:ext>
            </a:extLst>
          </p:cNvPr>
          <p:cNvPicPr>
            <a:picLocks noChangeAspect="1"/>
          </p:cNvPicPr>
          <p:nvPr/>
        </p:nvPicPr>
        <p:blipFill>
          <a:blip r:embed="rId3"/>
          <a:srcRect t="6166"/>
          <a:stretch>
            <a:fillRect/>
          </a:stretch>
        </p:blipFill>
        <p:spPr>
          <a:xfrm>
            <a:off x="2708524" y="1082109"/>
            <a:ext cx="6774949" cy="3360231"/>
          </a:xfrm>
          <a:prstGeom prst="rect">
            <a:avLst/>
          </a:prstGeom>
        </p:spPr>
      </p:pic>
    </p:spTree>
    <p:extLst>
      <p:ext uri="{BB962C8B-B14F-4D97-AF65-F5344CB8AC3E}">
        <p14:creationId xmlns:p14="http://schemas.microsoft.com/office/powerpoint/2010/main" val="2660285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37233D9-80E8-8418-CFCD-9AA5B05A30C3}"/>
              </a:ext>
            </a:extLst>
          </p:cNvPr>
          <p:cNvSpPr txBox="1"/>
          <p:nvPr/>
        </p:nvSpPr>
        <p:spPr>
          <a:xfrm>
            <a:off x="1480132" y="218638"/>
            <a:ext cx="8732439" cy="400110"/>
          </a:xfrm>
          <a:prstGeom prst="rect">
            <a:avLst/>
          </a:prstGeom>
          <a:noFill/>
        </p:spPr>
        <p:txBody>
          <a:bodyPr wrap="square" rtlCol="0">
            <a:spAutoFit/>
          </a:bodyPr>
          <a:lstStyle/>
          <a:p>
            <a:pPr algn="ctr"/>
            <a:r>
              <a:rPr lang="en-GB" sz="2000" b="1" dirty="0"/>
              <a:t>SPLW &amp; HWBC ONS4 Average Improvement Scores Quarter 2 - 2026/2027</a:t>
            </a:r>
          </a:p>
        </p:txBody>
      </p:sp>
      <p:sp>
        <p:nvSpPr>
          <p:cNvPr id="5" name="TextBox 4">
            <a:extLst>
              <a:ext uri="{FF2B5EF4-FFF2-40B4-BE49-F238E27FC236}">
                <a16:creationId xmlns:a16="http://schemas.microsoft.com/office/drawing/2014/main" id="{3371B252-F19C-D2BC-D17E-865A9AEC3751}"/>
              </a:ext>
            </a:extLst>
          </p:cNvPr>
          <p:cNvSpPr txBox="1"/>
          <p:nvPr/>
        </p:nvSpPr>
        <p:spPr>
          <a:xfrm>
            <a:off x="645339" y="5247418"/>
            <a:ext cx="5744972" cy="2092881"/>
          </a:xfrm>
          <a:prstGeom prst="rect">
            <a:avLst/>
          </a:prstGeom>
          <a:noFill/>
        </p:spPr>
        <p:txBody>
          <a:bodyPr wrap="square" rtlCol="0">
            <a:spAutoFit/>
          </a:bodyPr>
          <a:lstStyle/>
          <a:p>
            <a:r>
              <a:rPr lang="en-GB" sz="1100" dirty="0"/>
              <a:t>These improvement scores are based on 4 questions which are scored from 1 – 10 which are asked at the initial assessment and upon discharge. </a:t>
            </a:r>
          </a:p>
          <a:p>
            <a:endParaRPr lang="en-GB" sz="1100" dirty="0"/>
          </a:p>
          <a:p>
            <a:r>
              <a:rPr lang="en-GB" sz="1100" dirty="0"/>
              <a:t>1. Overall, how satisfied are you with your life nowadays?</a:t>
            </a:r>
          </a:p>
          <a:p>
            <a:r>
              <a:rPr lang="en-GB" sz="1100" dirty="0"/>
              <a:t>2. Overall, to what extent do you feel the things you do in your life are worthwhile?</a:t>
            </a:r>
          </a:p>
          <a:p>
            <a:r>
              <a:rPr lang="en-GB" sz="1100" dirty="0"/>
              <a:t>3. Overall, how happy did you feel yesterday?</a:t>
            </a:r>
          </a:p>
          <a:p>
            <a:r>
              <a:rPr lang="en-GB" sz="1100" dirty="0"/>
              <a:t>4. On a scale where 0 is “not at all anxious” and 10 is “completely anxious”, overall, </a:t>
            </a:r>
          </a:p>
          <a:p>
            <a:r>
              <a:rPr lang="en-GB" sz="1100" dirty="0"/>
              <a:t>how anxious did you feel yesterday?</a:t>
            </a:r>
          </a:p>
          <a:p>
            <a:endParaRPr lang="en-GB" sz="1200" dirty="0"/>
          </a:p>
          <a:p>
            <a:endParaRPr lang="en-GB" sz="1200" dirty="0"/>
          </a:p>
          <a:p>
            <a:endParaRPr lang="en-GB" dirty="0"/>
          </a:p>
        </p:txBody>
      </p:sp>
      <p:sp>
        <p:nvSpPr>
          <p:cNvPr id="6" name="TextBox 5">
            <a:extLst>
              <a:ext uri="{FF2B5EF4-FFF2-40B4-BE49-F238E27FC236}">
                <a16:creationId xmlns:a16="http://schemas.microsoft.com/office/drawing/2014/main" id="{C2F34C20-60AA-CCF8-C9C2-3EC0560F50A1}"/>
              </a:ext>
            </a:extLst>
          </p:cNvPr>
          <p:cNvSpPr txBox="1"/>
          <p:nvPr/>
        </p:nvSpPr>
        <p:spPr>
          <a:xfrm rot="16200000">
            <a:off x="-280759" y="2343194"/>
            <a:ext cx="1633066" cy="307777"/>
          </a:xfrm>
          <a:prstGeom prst="rect">
            <a:avLst/>
          </a:prstGeom>
          <a:noFill/>
        </p:spPr>
        <p:txBody>
          <a:bodyPr wrap="square" rtlCol="0">
            <a:spAutoFit/>
          </a:bodyPr>
          <a:lstStyle/>
          <a:p>
            <a:r>
              <a:rPr lang="en-GB" sz="1400" dirty="0"/>
              <a:t>Average Score </a:t>
            </a:r>
          </a:p>
        </p:txBody>
      </p:sp>
      <p:sp>
        <p:nvSpPr>
          <p:cNvPr id="7" name="TextBox 6">
            <a:extLst>
              <a:ext uri="{FF2B5EF4-FFF2-40B4-BE49-F238E27FC236}">
                <a16:creationId xmlns:a16="http://schemas.microsoft.com/office/drawing/2014/main" id="{7712A615-B0CE-985F-0E54-8862DF44851B}"/>
              </a:ext>
            </a:extLst>
          </p:cNvPr>
          <p:cNvSpPr txBox="1"/>
          <p:nvPr/>
        </p:nvSpPr>
        <p:spPr>
          <a:xfrm>
            <a:off x="661449" y="4788602"/>
            <a:ext cx="3587415" cy="307777"/>
          </a:xfrm>
          <a:prstGeom prst="rect">
            <a:avLst/>
          </a:prstGeom>
          <a:noFill/>
        </p:spPr>
        <p:txBody>
          <a:bodyPr wrap="square" rtlCol="0">
            <a:spAutoFit/>
          </a:bodyPr>
          <a:lstStyle/>
          <a:p>
            <a:r>
              <a:rPr lang="en-GB" sz="1400" dirty="0"/>
              <a:t>Wellbeing Questions</a:t>
            </a:r>
          </a:p>
        </p:txBody>
      </p:sp>
      <p:sp>
        <p:nvSpPr>
          <p:cNvPr id="8" name="TextBox 7">
            <a:extLst>
              <a:ext uri="{FF2B5EF4-FFF2-40B4-BE49-F238E27FC236}">
                <a16:creationId xmlns:a16="http://schemas.microsoft.com/office/drawing/2014/main" id="{DCE77122-9E38-809F-7ED7-E1954781EC08}"/>
              </a:ext>
            </a:extLst>
          </p:cNvPr>
          <p:cNvSpPr txBox="1"/>
          <p:nvPr/>
        </p:nvSpPr>
        <p:spPr>
          <a:xfrm>
            <a:off x="880712" y="716455"/>
            <a:ext cx="5332618" cy="369332"/>
          </a:xfrm>
          <a:prstGeom prst="rect">
            <a:avLst/>
          </a:prstGeom>
          <a:noFill/>
        </p:spPr>
        <p:txBody>
          <a:bodyPr wrap="square" rtlCol="0">
            <a:spAutoFit/>
          </a:bodyPr>
          <a:lstStyle/>
          <a:p>
            <a:r>
              <a:rPr lang="en-GB" dirty="0"/>
              <a:t>Average Improvement in Wellbeing Based on ONS4</a:t>
            </a:r>
          </a:p>
        </p:txBody>
      </p:sp>
      <p:sp>
        <p:nvSpPr>
          <p:cNvPr id="9" name="TextBox 8">
            <a:extLst>
              <a:ext uri="{FF2B5EF4-FFF2-40B4-BE49-F238E27FC236}">
                <a16:creationId xmlns:a16="http://schemas.microsoft.com/office/drawing/2014/main" id="{82F36E98-C0CC-5A15-D0B3-6AAECDAD1DD4}"/>
              </a:ext>
            </a:extLst>
          </p:cNvPr>
          <p:cNvSpPr txBox="1"/>
          <p:nvPr/>
        </p:nvSpPr>
        <p:spPr>
          <a:xfrm>
            <a:off x="645339" y="5012130"/>
            <a:ext cx="5744972" cy="261610"/>
          </a:xfrm>
          <a:prstGeom prst="rect">
            <a:avLst/>
          </a:prstGeom>
          <a:noFill/>
        </p:spPr>
        <p:txBody>
          <a:bodyPr wrap="square" rtlCol="0">
            <a:spAutoFit/>
          </a:bodyPr>
          <a:lstStyle/>
          <a:p>
            <a:r>
              <a:rPr lang="en-GB" sz="1100" dirty="0"/>
              <a:t>*Anxiety scoring is inverted with a lower score indicating an improvement. </a:t>
            </a:r>
          </a:p>
        </p:txBody>
      </p:sp>
      <p:grpSp>
        <p:nvGrpSpPr>
          <p:cNvPr id="10" name="Group 9">
            <a:extLst>
              <a:ext uri="{FF2B5EF4-FFF2-40B4-BE49-F238E27FC236}">
                <a16:creationId xmlns:a16="http://schemas.microsoft.com/office/drawing/2014/main" id="{BF5DDC1F-D409-7177-FC96-106AA8555C01}"/>
              </a:ext>
            </a:extLst>
          </p:cNvPr>
          <p:cNvGrpSpPr/>
          <p:nvPr/>
        </p:nvGrpSpPr>
        <p:grpSpPr>
          <a:xfrm>
            <a:off x="7465559" y="4023338"/>
            <a:ext cx="2779272" cy="2093377"/>
            <a:chOff x="9974500" y="3245377"/>
            <a:chExt cx="2198744" cy="1788262"/>
          </a:xfrm>
        </p:grpSpPr>
        <p:sp>
          <p:nvSpPr>
            <p:cNvPr id="11" name="Arrow: Up 10">
              <a:extLst>
                <a:ext uri="{FF2B5EF4-FFF2-40B4-BE49-F238E27FC236}">
                  <a16:creationId xmlns:a16="http://schemas.microsoft.com/office/drawing/2014/main" id="{CF20A641-7A5F-A320-AD0D-4300C61E3480}"/>
                </a:ext>
              </a:extLst>
            </p:cNvPr>
            <p:cNvSpPr/>
            <p:nvPr/>
          </p:nvSpPr>
          <p:spPr>
            <a:xfrm>
              <a:off x="10130221" y="3392719"/>
              <a:ext cx="561445" cy="1477328"/>
            </a:xfrm>
            <a:prstGeom prst="upArrow">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94C61B90-323D-52B6-6588-B66D01B30351}"/>
                </a:ext>
              </a:extLst>
            </p:cNvPr>
            <p:cNvSpPr txBox="1"/>
            <p:nvPr/>
          </p:nvSpPr>
          <p:spPr>
            <a:xfrm>
              <a:off x="10563427" y="3417605"/>
              <a:ext cx="1609817" cy="1393462"/>
            </a:xfrm>
            <a:prstGeom prst="rect">
              <a:avLst/>
            </a:prstGeom>
            <a:noFill/>
          </p:spPr>
          <p:txBody>
            <a:bodyPr wrap="square" rtlCol="0">
              <a:spAutoFit/>
            </a:bodyPr>
            <a:lstStyle/>
            <a:p>
              <a:pPr algn="ctr"/>
              <a:r>
                <a:rPr lang="en-GB" sz="1600" b="1" dirty="0"/>
                <a:t>Overall Average Improvement in Wellbeing</a:t>
              </a:r>
            </a:p>
            <a:p>
              <a:pPr algn="ctr"/>
              <a:endParaRPr lang="en-GB" sz="1600" b="1" dirty="0">
                <a:highlight>
                  <a:srgbClr val="FFFF00"/>
                </a:highlight>
              </a:endParaRPr>
            </a:p>
            <a:p>
              <a:pPr algn="ctr"/>
              <a:r>
                <a:rPr lang="en-GB" sz="3600" b="1" dirty="0">
                  <a:solidFill>
                    <a:srgbClr val="92D050"/>
                  </a:solidFill>
                </a:rPr>
                <a:t>65.5%</a:t>
              </a:r>
            </a:p>
          </p:txBody>
        </p:sp>
        <p:sp>
          <p:nvSpPr>
            <p:cNvPr id="13" name="Rectangle: Rounded Corners 12">
              <a:extLst>
                <a:ext uri="{FF2B5EF4-FFF2-40B4-BE49-F238E27FC236}">
                  <a16:creationId xmlns:a16="http://schemas.microsoft.com/office/drawing/2014/main" id="{4DF7E52C-D3F0-5222-9021-B2A6653D9134}"/>
                </a:ext>
              </a:extLst>
            </p:cNvPr>
            <p:cNvSpPr/>
            <p:nvPr/>
          </p:nvSpPr>
          <p:spPr>
            <a:xfrm>
              <a:off x="9974500" y="3245377"/>
              <a:ext cx="2198744" cy="1788262"/>
            </a:xfrm>
            <a:prstGeom prst="round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5" name="Picture 14">
            <a:extLst>
              <a:ext uri="{FF2B5EF4-FFF2-40B4-BE49-F238E27FC236}">
                <a16:creationId xmlns:a16="http://schemas.microsoft.com/office/drawing/2014/main" id="{0219D22A-2B99-F715-0328-4313986142EC}"/>
              </a:ext>
            </a:extLst>
          </p:cNvPr>
          <p:cNvPicPr>
            <a:picLocks noChangeAspect="1"/>
          </p:cNvPicPr>
          <p:nvPr/>
        </p:nvPicPr>
        <p:blipFill>
          <a:blip r:embed="rId2"/>
          <a:stretch>
            <a:fillRect/>
          </a:stretch>
        </p:blipFill>
        <p:spPr>
          <a:xfrm>
            <a:off x="2046487" y="4398620"/>
            <a:ext cx="2942676" cy="220898"/>
          </a:xfrm>
          <a:prstGeom prst="rect">
            <a:avLst/>
          </a:prstGeom>
        </p:spPr>
      </p:pic>
      <p:graphicFrame>
        <p:nvGraphicFramePr>
          <p:cNvPr id="2" name="Table 1">
            <a:extLst>
              <a:ext uri="{FF2B5EF4-FFF2-40B4-BE49-F238E27FC236}">
                <a16:creationId xmlns:a16="http://schemas.microsoft.com/office/drawing/2014/main" id="{EB4C309A-7F6D-63F0-AA07-35E011982073}"/>
              </a:ext>
            </a:extLst>
          </p:cNvPr>
          <p:cNvGraphicFramePr>
            <a:graphicFrameLocks noGrp="1"/>
          </p:cNvGraphicFramePr>
          <p:nvPr>
            <p:extLst>
              <p:ext uri="{D42A27DB-BD31-4B8C-83A1-F6EECF244321}">
                <p14:modId xmlns:p14="http://schemas.microsoft.com/office/powerpoint/2010/main" val="3000619398"/>
              </p:ext>
            </p:extLst>
          </p:nvPr>
        </p:nvGraphicFramePr>
        <p:xfrm>
          <a:off x="6885432" y="1184849"/>
          <a:ext cx="4368745" cy="1854684"/>
        </p:xfrm>
        <a:graphic>
          <a:graphicData uri="http://schemas.openxmlformats.org/drawingml/2006/table">
            <a:tbl>
              <a:tblPr/>
              <a:tblGrid>
                <a:gridCol w="1466199">
                  <a:extLst>
                    <a:ext uri="{9D8B030D-6E8A-4147-A177-3AD203B41FA5}">
                      <a16:colId xmlns:a16="http://schemas.microsoft.com/office/drawing/2014/main" val="62790586"/>
                    </a:ext>
                  </a:extLst>
                </a:gridCol>
                <a:gridCol w="799077">
                  <a:extLst>
                    <a:ext uri="{9D8B030D-6E8A-4147-A177-3AD203B41FA5}">
                      <a16:colId xmlns:a16="http://schemas.microsoft.com/office/drawing/2014/main" val="2784249220"/>
                    </a:ext>
                  </a:extLst>
                </a:gridCol>
                <a:gridCol w="916897">
                  <a:extLst>
                    <a:ext uri="{9D8B030D-6E8A-4147-A177-3AD203B41FA5}">
                      <a16:colId xmlns:a16="http://schemas.microsoft.com/office/drawing/2014/main" val="203857009"/>
                    </a:ext>
                  </a:extLst>
                </a:gridCol>
                <a:gridCol w="1186572">
                  <a:extLst>
                    <a:ext uri="{9D8B030D-6E8A-4147-A177-3AD203B41FA5}">
                      <a16:colId xmlns:a16="http://schemas.microsoft.com/office/drawing/2014/main" val="243223502"/>
                    </a:ext>
                  </a:extLst>
                </a:gridCol>
              </a:tblGrid>
              <a:tr h="618228">
                <a:tc>
                  <a:txBody>
                    <a:bodyPr/>
                    <a:lstStyle/>
                    <a:p>
                      <a:pPr algn="ctr" fontAlgn="ctr">
                        <a:buNone/>
                      </a:pPr>
                      <a:r>
                        <a:rPr lang="en-GB" sz="1400" b="0" i="0" u="none" strike="noStrike" dirty="0">
                          <a:solidFill>
                            <a:srgbClr val="000000"/>
                          </a:solidFill>
                          <a:effectLst/>
                          <a:latin typeface="Aptos Narrow" panose="020B0004020202020204" pitchFamily="34" charset="0"/>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1" i="0" u="none" strike="noStrike" dirty="0">
                          <a:solidFill>
                            <a:schemeClr val="accent2"/>
                          </a:solidFill>
                          <a:effectLst/>
                          <a:latin typeface="Aptos Narrow" panose="020B0004020202020204" pitchFamily="34" charset="0"/>
                        </a:rPr>
                        <a:t>Average Baseline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1" i="0" u="none" strike="noStrike" dirty="0">
                          <a:solidFill>
                            <a:srgbClr val="92D050"/>
                          </a:solidFill>
                          <a:effectLst/>
                          <a:latin typeface="Aptos Narrow" panose="020B0004020202020204" pitchFamily="34" charset="0"/>
                        </a:rPr>
                        <a:t>Average Follow Up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1" i="0" u="none" strike="noStrike" dirty="0">
                          <a:solidFill>
                            <a:srgbClr val="00B0F0"/>
                          </a:solidFill>
                          <a:effectLst/>
                          <a:latin typeface="Aptos Narrow" panose="020B0004020202020204" pitchFamily="34" charset="0"/>
                        </a:rPr>
                        <a:t>% Average Improvement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62803553"/>
                  </a:ext>
                </a:extLst>
              </a:tr>
              <a:tr h="309114">
                <a:tc>
                  <a:txBody>
                    <a:bodyPr/>
                    <a:lstStyle/>
                    <a:p>
                      <a:pPr algn="l" fontAlgn="ctr">
                        <a:buNone/>
                      </a:pPr>
                      <a:r>
                        <a:rPr lang="en-GB" sz="1400" b="1" i="0" u="none" strike="noStrike" dirty="0">
                          <a:solidFill>
                            <a:srgbClr val="000000"/>
                          </a:solidFill>
                          <a:effectLst/>
                          <a:latin typeface="Aptos Narrow" panose="020B0004020202020204" pitchFamily="34" charset="0"/>
                        </a:rPr>
                        <a:t>  Life Satisfaction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4.3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7.3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69.8%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05353376"/>
                  </a:ext>
                </a:extLst>
              </a:tr>
              <a:tr h="309114">
                <a:tc>
                  <a:txBody>
                    <a:bodyPr/>
                    <a:lstStyle/>
                    <a:p>
                      <a:pPr algn="l" fontAlgn="ctr">
                        <a:buNone/>
                      </a:pPr>
                      <a:r>
                        <a:rPr lang="en-GB" sz="1400" b="1" i="0" u="none" strike="noStrike" dirty="0">
                          <a:solidFill>
                            <a:srgbClr val="000000"/>
                          </a:solidFill>
                          <a:effectLst/>
                          <a:latin typeface="Aptos Narrow" panose="020B0004020202020204" pitchFamily="34" charset="0"/>
                        </a:rPr>
                        <a:t>  Worthwhile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4.9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7.9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61.2%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76809904"/>
                  </a:ext>
                </a:extLst>
              </a:tr>
              <a:tr h="309114">
                <a:tc>
                  <a:txBody>
                    <a:bodyPr/>
                    <a:lstStyle/>
                    <a:p>
                      <a:pPr algn="l" fontAlgn="ctr">
                        <a:buNone/>
                      </a:pPr>
                      <a:r>
                        <a:rPr lang="en-GB" sz="1400" b="1" i="0" u="none" strike="noStrike" dirty="0">
                          <a:solidFill>
                            <a:srgbClr val="000000"/>
                          </a:solidFill>
                          <a:effectLst/>
                          <a:latin typeface="Aptos Narrow" panose="020B0004020202020204" pitchFamily="34" charset="0"/>
                        </a:rPr>
                        <a:t>  Happiness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4.3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7.4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72.1%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35048239"/>
                  </a:ext>
                </a:extLst>
              </a:tr>
              <a:tr h="309114">
                <a:tc>
                  <a:txBody>
                    <a:bodyPr/>
                    <a:lstStyle/>
                    <a:p>
                      <a:pPr algn="l" fontAlgn="ctr">
                        <a:buNone/>
                      </a:pPr>
                      <a:r>
                        <a:rPr lang="en-GB" sz="1400" b="1" i="0" u="none" strike="noStrike" dirty="0">
                          <a:solidFill>
                            <a:srgbClr val="000000"/>
                          </a:solidFill>
                          <a:effectLst/>
                          <a:latin typeface="Aptos Narrow" panose="020B0004020202020204" pitchFamily="34" charset="0"/>
                        </a:rPr>
                        <a:t>  Anxiety</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6.1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2.5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400" b="0" i="0" u="none" strike="noStrike" dirty="0">
                          <a:solidFill>
                            <a:srgbClr val="000000"/>
                          </a:solidFill>
                          <a:effectLst/>
                          <a:latin typeface="Aptos Narrow" panose="020B0004020202020204" pitchFamily="34" charset="0"/>
                        </a:rPr>
                        <a:t>50%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0480371"/>
                  </a:ext>
                </a:extLst>
              </a:tr>
            </a:tbl>
          </a:graphicData>
        </a:graphic>
      </p:graphicFrame>
      <p:pic>
        <p:nvPicPr>
          <p:cNvPr id="19" name="Picture 18">
            <a:extLst>
              <a:ext uri="{FF2B5EF4-FFF2-40B4-BE49-F238E27FC236}">
                <a16:creationId xmlns:a16="http://schemas.microsoft.com/office/drawing/2014/main" id="{2E3F4791-EECC-892D-2C93-0BE30D88FBD9}"/>
              </a:ext>
            </a:extLst>
          </p:cNvPr>
          <p:cNvPicPr>
            <a:picLocks noChangeAspect="1"/>
          </p:cNvPicPr>
          <p:nvPr/>
        </p:nvPicPr>
        <p:blipFill>
          <a:blip r:embed="rId3"/>
          <a:srcRect r="3003"/>
          <a:stretch>
            <a:fillRect/>
          </a:stretch>
        </p:blipFill>
        <p:spPr>
          <a:xfrm>
            <a:off x="806033" y="1098947"/>
            <a:ext cx="5481975" cy="3148634"/>
          </a:xfrm>
          <a:prstGeom prst="rect">
            <a:avLst/>
          </a:prstGeom>
        </p:spPr>
      </p:pic>
    </p:spTree>
    <p:extLst>
      <p:ext uri="{BB962C8B-B14F-4D97-AF65-F5344CB8AC3E}">
        <p14:creationId xmlns:p14="http://schemas.microsoft.com/office/powerpoint/2010/main" val="2013978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163A24A-A7E3-9211-1A55-BA3B0FA4A8B7}"/>
              </a:ext>
            </a:extLst>
          </p:cNvPr>
          <p:cNvSpPr txBox="1"/>
          <p:nvPr/>
        </p:nvSpPr>
        <p:spPr>
          <a:xfrm>
            <a:off x="2074644" y="325895"/>
            <a:ext cx="8042712" cy="400110"/>
          </a:xfrm>
          <a:prstGeom prst="rect">
            <a:avLst/>
          </a:prstGeom>
          <a:noFill/>
        </p:spPr>
        <p:txBody>
          <a:bodyPr wrap="square" rtlCol="0">
            <a:spAutoFit/>
          </a:bodyPr>
          <a:lstStyle/>
          <a:p>
            <a:pPr algn="ctr"/>
            <a:r>
              <a:rPr lang="en-GB" sz="2000" b="1" dirty="0"/>
              <a:t>Feedback from our Partners, Patients and Groups… </a:t>
            </a:r>
          </a:p>
        </p:txBody>
      </p:sp>
      <p:sp>
        <p:nvSpPr>
          <p:cNvPr id="6" name="Speech Bubble: Rectangle with Corners Rounded 5">
            <a:extLst>
              <a:ext uri="{FF2B5EF4-FFF2-40B4-BE49-F238E27FC236}">
                <a16:creationId xmlns:a16="http://schemas.microsoft.com/office/drawing/2014/main" id="{8021B039-EB13-932F-458F-D5FFEBD0304A}"/>
              </a:ext>
            </a:extLst>
          </p:cNvPr>
          <p:cNvSpPr/>
          <p:nvPr/>
        </p:nvSpPr>
        <p:spPr>
          <a:xfrm>
            <a:off x="7554812" y="4370688"/>
            <a:ext cx="4108409" cy="1929527"/>
          </a:xfrm>
          <a:prstGeom prst="wedgeRoundRectCallout">
            <a:avLst>
              <a:gd name="adj1" fmla="val -22437"/>
              <a:gd name="adj2" fmla="val 57248"/>
              <a:gd name="adj3" fmla="val 1666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dirty="0">
                <a:solidFill>
                  <a:schemeClr val="tx1"/>
                </a:solidFill>
              </a:rPr>
              <a:t>“Thank you so much for letting me shadow you yesterday. I appreciated how lovely, kind, and supportive you were throughout with me and your patient.</a:t>
            </a:r>
          </a:p>
          <a:p>
            <a:r>
              <a:rPr lang="en-GB" sz="1400" dirty="0">
                <a:solidFill>
                  <a:schemeClr val="tx1"/>
                </a:solidFill>
              </a:rPr>
              <a:t>I learnt a lot and really enjoyed my time with you.</a:t>
            </a:r>
          </a:p>
          <a:p>
            <a:r>
              <a:rPr lang="en-GB" sz="1400" dirty="0">
                <a:solidFill>
                  <a:schemeClr val="tx1"/>
                </a:solidFill>
              </a:rPr>
              <a:t>Thank you once again for making it a lovely learning experience😊”</a:t>
            </a:r>
          </a:p>
        </p:txBody>
      </p:sp>
      <p:sp>
        <p:nvSpPr>
          <p:cNvPr id="7" name="Speech Bubble: Rectangle with Corners Rounded 6">
            <a:extLst>
              <a:ext uri="{FF2B5EF4-FFF2-40B4-BE49-F238E27FC236}">
                <a16:creationId xmlns:a16="http://schemas.microsoft.com/office/drawing/2014/main" id="{BF13D3C1-2073-E683-9E71-3EC4B061705C}"/>
              </a:ext>
            </a:extLst>
          </p:cNvPr>
          <p:cNvSpPr/>
          <p:nvPr/>
        </p:nvSpPr>
        <p:spPr>
          <a:xfrm>
            <a:off x="488501" y="1018858"/>
            <a:ext cx="2432768" cy="2971836"/>
          </a:xfrm>
          <a:prstGeom prst="wedgeRoundRectCallout">
            <a:avLst>
              <a:gd name="adj1" fmla="val -22336"/>
              <a:gd name="adj2" fmla="val 55499"/>
              <a:gd name="adj3" fmla="val 1666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400" dirty="0">
              <a:solidFill>
                <a:schemeClr val="tx1"/>
              </a:solidFill>
            </a:endParaRPr>
          </a:p>
        </p:txBody>
      </p:sp>
      <p:sp>
        <p:nvSpPr>
          <p:cNvPr id="9" name="Speech Bubble: Rectangle with Corners Rounded 8">
            <a:extLst>
              <a:ext uri="{FF2B5EF4-FFF2-40B4-BE49-F238E27FC236}">
                <a16:creationId xmlns:a16="http://schemas.microsoft.com/office/drawing/2014/main" id="{056603BF-1488-8BBA-0794-0EDED881C0B6}"/>
              </a:ext>
            </a:extLst>
          </p:cNvPr>
          <p:cNvSpPr/>
          <p:nvPr/>
        </p:nvSpPr>
        <p:spPr>
          <a:xfrm>
            <a:off x="6483645" y="978372"/>
            <a:ext cx="1782531" cy="3008274"/>
          </a:xfrm>
          <a:prstGeom prst="wedgeRoundRectCallout">
            <a:avLst>
              <a:gd name="adj1" fmla="val -20833"/>
              <a:gd name="adj2" fmla="val 59460"/>
              <a:gd name="adj3" fmla="val 16667"/>
            </a:avLst>
          </a:prstGeom>
          <a:solidFill>
            <a:srgbClr val="FFCC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dirty="0">
                <a:solidFill>
                  <a:schemeClr val="tx1"/>
                </a:solidFill>
              </a:rPr>
              <a:t>“You have been really supportive and encouraging, it has helped me achieve my goal of walking 3 </a:t>
            </a:r>
            <a:r>
              <a:rPr lang="en-GB" sz="1400" dirty="0" err="1">
                <a:solidFill>
                  <a:schemeClr val="tx1"/>
                </a:solidFill>
              </a:rPr>
              <a:t>kilometers</a:t>
            </a:r>
            <a:r>
              <a:rPr lang="en-GB" sz="1400" dirty="0">
                <a:solidFill>
                  <a:schemeClr val="tx1"/>
                </a:solidFill>
              </a:rPr>
              <a:t> on my treadmill in 50 minutes which I now do 6 days a week thank you so much”</a:t>
            </a:r>
          </a:p>
        </p:txBody>
      </p:sp>
      <p:sp>
        <p:nvSpPr>
          <p:cNvPr id="18" name="Speech Bubble: Rectangle with Corners Rounded 17">
            <a:extLst>
              <a:ext uri="{FF2B5EF4-FFF2-40B4-BE49-F238E27FC236}">
                <a16:creationId xmlns:a16="http://schemas.microsoft.com/office/drawing/2014/main" id="{75B10682-F99F-BD17-A2A3-FE04EAD43912}"/>
              </a:ext>
            </a:extLst>
          </p:cNvPr>
          <p:cNvSpPr/>
          <p:nvPr/>
        </p:nvSpPr>
        <p:spPr>
          <a:xfrm>
            <a:off x="3628473" y="4370688"/>
            <a:ext cx="3595759" cy="1956959"/>
          </a:xfrm>
          <a:prstGeom prst="wedgeRoundRectCallout">
            <a:avLst>
              <a:gd name="adj1" fmla="val -22336"/>
              <a:gd name="adj2" fmla="val 55499"/>
              <a:gd name="adj3" fmla="val 16667"/>
            </a:avLst>
          </a:prstGeom>
          <a:solidFill>
            <a:srgbClr val="FFCC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dirty="0">
                <a:solidFill>
                  <a:schemeClr val="tx1"/>
                </a:solidFill>
              </a:rPr>
              <a:t>“I’ve now lost 1 stone 10 pounds and everyone is complimenting me. I’m exercising regularly and using My Fitness Pal. My blood pressure has also reduced. I have a review with the GP about potentially reducing my blood pressure medication."</a:t>
            </a:r>
          </a:p>
        </p:txBody>
      </p:sp>
      <p:pic>
        <p:nvPicPr>
          <p:cNvPr id="2" name="imageSelected0">
            <a:extLst>
              <a:ext uri="{FF2B5EF4-FFF2-40B4-BE49-F238E27FC236}">
                <a16:creationId xmlns:a16="http://schemas.microsoft.com/office/drawing/2014/main" id="{3D494D0F-790D-AC93-5FD9-EF6B4317981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5905"/>
          <a:stretch/>
        </p:blipFill>
        <p:spPr bwMode="auto">
          <a:xfrm>
            <a:off x="10823041" y="68567"/>
            <a:ext cx="1368959" cy="106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peech Bubble: Rectangle with Corners Rounded 3">
            <a:extLst>
              <a:ext uri="{FF2B5EF4-FFF2-40B4-BE49-F238E27FC236}">
                <a16:creationId xmlns:a16="http://schemas.microsoft.com/office/drawing/2014/main" id="{DC8B8D80-FB36-DFFC-2A42-43A618F86AF9}"/>
              </a:ext>
            </a:extLst>
          </p:cNvPr>
          <p:cNvSpPr/>
          <p:nvPr/>
        </p:nvSpPr>
        <p:spPr>
          <a:xfrm>
            <a:off x="528780" y="4370688"/>
            <a:ext cx="2901494" cy="1988857"/>
          </a:xfrm>
          <a:prstGeom prst="wedgeRoundRectCallout">
            <a:avLst>
              <a:gd name="adj1" fmla="val -22336"/>
              <a:gd name="adj2" fmla="val 55499"/>
              <a:gd name="adj3" fmla="val 16667"/>
            </a:avLst>
          </a:prstGeom>
          <a:solidFill>
            <a:srgbClr val="CC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dirty="0">
                <a:solidFill>
                  <a:schemeClr val="tx1"/>
                </a:solidFill>
              </a:rPr>
              <a:t>“Sometimes it was difficult to talk as it opens things up, other times I needed to express how I feel and talk. I appreciate the support, you helping me, calling me and listening.”</a:t>
            </a:r>
          </a:p>
        </p:txBody>
      </p:sp>
      <p:sp>
        <p:nvSpPr>
          <p:cNvPr id="8" name="Speech Bubble: Rectangle with Corners Rounded 7">
            <a:extLst>
              <a:ext uri="{FF2B5EF4-FFF2-40B4-BE49-F238E27FC236}">
                <a16:creationId xmlns:a16="http://schemas.microsoft.com/office/drawing/2014/main" id="{E0664060-9AAF-179E-CF17-0B658E108A93}"/>
              </a:ext>
            </a:extLst>
          </p:cNvPr>
          <p:cNvSpPr/>
          <p:nvPr/>
        </p:nvSpPr>
        <p:spPr>
          <a:xfrm>
            <a:off x="3228629" y="978373"/>
            <a:ext cx="3000909" cy="3012321"/>
          </a:xfrm>
          <a:prstGeom prst="wedgeRoundRectCallout">
            <a:avLst>
              <a:gd name="adj1" fmla="val -22336"/>
              <a:gd name="adj2" fmla="val 55499"/>
              <a:gd name="adj3" fmla="val 16667"/>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400" dirty="0">
              <a:solidFill>
                <a:schemeClr val="tx1"/>
              </a:solidFill>
            </a:endParaRPr>
          </a:p>
        </p:txBody>
      </p:sp>
      <p:sp>
        <p:nvSpPr>
          <p:cNvPr id="12" name="Speech Bubble: Rectangle with Corners Rounded 11">
            <a:extLst>
              <a:ext uri="{FF2B5EF4-FFF2-40B4-BE49-F238E27FC236}">
                <a16:creationId xmlns:a16="http://schemas.microsoft.com/office/drawing/2014/main" id="{50CF83C3-FC2F-7840-A55B-737065694747}"/>
              </a:ext>
            </a:extLst>
          </p:cNvPr>
          <p:cNvSpPr/>
          <p:nvPr/>
        </p:nvSpPr>
        <p:spPr>
          <a:xfrm>
            <a:off x="8465524" y="1270949"/>
            <a:ext cx="3234491" cy="2690028"/>
          </a:xfrm>
          <a:prstGeom prst="wedgeRoundRectCallout">
            <a:avLst/>
          </a:prstGeom>
          <a:solidFill>
            <a:srgbClr val="CC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400" dirty="0">
              <a:solidFill>
                <a:schemeClr val="tx1"/>
              </a:solidFill>
            </a:endParaRPr>
          </a:p>
        </p:txBody>
      </p:sp>
      <p:sp>
        <p:nvSpPr>
          <p:cNvPr id="20" name="TextBox 19">
            <a:extLst>
              <a:ext uri="{FF2B5EF4-FFF2-40B4-BE49-F238E27FC236}">
                <a16:creationId xmlns:a16="http://schemas.microsoft.com/office/drawing/2014/main" id="{62F5CC76-9984-8CDD-2117-401B2082935D}"/>
              </a:ext>
            </a:extLst>
          </p:cNvPr>
          <p:cNvSpPr txBox="1"/>
          <p:nvPr/>
        </p:nvSpPr>
        <p:spPr>
          <a:xfrm>
            <a:off x="1102125" y="3538697"/>
            <a:ext cx="2126504" cy="307777"/>
          </a:xfrm>
          <a:prstGeom prst="rect">
            <a:avLst/>
          </a:prstGeom>
          <a:noFill/>
        </p:spPr>
        <p:txBody>
          <a:bodyPr wrap="square" rtlCol="0">
            <a:spAutoFit/>
          </a:bodyPr>
          <a:lstStyle/>
          <a:p>
            <a:r>
              <a:rPr lang="en-GB" sz="1400" b="1" dirty="0"/>
              <a:t>Daughter of Mr A, 76</a:t>
            </a:r>
          </a:p>
        </p:txBody>
      </p:sp>
      <p:sp>
        <p:nvSpPr>
          <p:cNvPr id="21" name="TextBox 20">
            <a:extLst>
              <a:ext uri="{FF2B5EF4-FFF2-40B4-BE49-F238E27FC236}">
                <a16:creationId xmlns:a16="http://schemas.microsoft.com/office/drawing/2014/main" id="{328600E2-8941-3673-8224-7340F44ABBE6}"/>
              </a:ext>
            </a:extLst>
          </p:cNvPr>
          <p:cNvSpPr txBox="1"/>
          <p:nvPr/>
        </p:nvSpPr>
        <p:spPr>
          <a:xfrm>
            <a:off x="5004229" y="3653200"/>
            <a:ext cx="1158540" cy="307777"/>
          </a:xfrm>
          <a:prstGeom prst="rect">
            <a:avLst/>
          </a:prstGeom>
          <a:noFill/>
        </p:spPr>
        <p:txBody>
          <a:bodyPr wrap="square" rtlCol="0">
            <a:spAutoFit/>
          </a:bodyPr>
          <a:lstStyle/>
          <a:p>
            <a:r>
              <a:rPr lang="en-GB" sz="1400" b="1" dirty="0"/>
              <a:t>Miss E, 53</a:t>
            </a:r>
          </a:p>
        </p:txBody>
      </p:sp>
      <p:sp>
        <p:nvSpPr>
          <p:cNvPr id="23" name="TextBox 22">
            <a:extLst>
              <a:ext uri="{FF2B5EF4-FFF2-40B4-BE49-F238E27FC236}">
                <a16:creationId xmlns:a16="http://schemas.microsoft.com/office/drawing/2014/main" id="{F48FA8F0-2BD5-042C-3646-D1EC73D152B3}"/>
              </a:ext>
            </a:extLst>
          </p:cNvPr>
          <p:cNvSpPr txBox="1"/>
          <p:nvPr/>
        </p:nvSpPr>
        <p:spPr>
          <a:xfrm>
            <a:off x="583131" y="1131894"/>
            <a:ext cx="2297229" cy="2462213"/>
          </a:xfrm>
          <a:prstGeom prst="rect">
            <a:avLst/>
          </a:prstGeom>
          <a:noFill/>
        </p:spPr>
        <p:txBody>
          <a:bodyPr wrap="square" rtlCol="0">
            <a:spAutoFit/>
          </a:bodyPr>
          <a:lstStyle/>
          <a:p>
            <a:r>
              <a:rPr lang="en-GB" sz="1400" dirty="0"/>
              <a:t>“Thank you so much for the help and support you’ve provided to dad and the assistance you gave me with applying for the NHS funding.</a:t>
            </a:r>
          </a:p>
          <a:p>
            <a:r>
              <a:rPr lang="en-GB" sz="1400" dirty="0"/>
              <a:t>You can’t imagine what a massive weight this is off our minds to know he has been accepted for the funding for care”</a:t>
            </a:r>
          </a:p>
        </p:txBody>
      </p:sp>
      <p:sp>
        <p:nvSpPr>
          <p:cNvPr id="24" name="TextBox 23">
            <a:extLst>
              <a:ext uri="{FF2B5EF4-FFF2-40B4-BE49-F238E27FC236}">
                <a16:creationId xmlns:a16="http://schemas.microsoft.com/office/drawing/2014/main" id="{C87FB3EC-08E2-DF96-70FA-DBA2FCA4A346}"/>
              </a:ext>
            </a:extLst>
          </p:cNvPr>
          <p:cNvSpPr txBox="1"/>
          <p:nvPr/>
        </p:nvSpPr>
        <p:spPr>
          <a:xfrm>
            <a:off x="3387155" y="1038160"/>
            <a:ext cx="2708845" cy="2893100"/>
          </a:xfrm>
          <a:prstGeom prst="rect">
            <a:avLst/>
          </a:prstGeom>
          <a:noFill/>
        </p:spPr>
        <p:txBody>
          <a:bodyPr wrap="square" rtlCol="0">
            <a:spAutoFit/>
          </a:bodyPr>
          <a:lstStyle/>
          <a:p>
            <a:r>
              <a:rPr lang="en-GB" sz="1400" dirty="0"/>
              <a:t>“Before I got referred to you I felt lost, was lost in guilt, weight was gained from a lot of different emotions and then you helped me, guided me, taught me new traits I use to this day and encouraged me to try new things like going back to the gym. I’m so pumped and ready for Sunday for my gym session, I just want to say thank you from the bottom of my heart for all u have done for me.</a:t>
            </a:r>
          </a:p>
        </p:txBody>
      </p:sp>
      <p:sp>
        <p:nvSpPr>
          <p:cNvPr id="25" name="TextBox 24">
            <a:extLst>
              <a:ext uri="{FF2B5EF4-FFF2-40B4-BE49-F238E27FC236}">
                <a16:creationId xmlns:a16="http://schemas.microsoft.com/office/drawing/2014/main" id="{46D6DCEF-5DFD-5A1C-C555-6955B87462E8}"/>
              </a:ext>
            </a:extLst>
          </p:cNvPr>
          <p:cNvSpPr txBox="1"/>
          <p:nvPr/>
        </p:nvSpPr>
        <p:spPr>
          <a:xfrm>
            <a:off x="7274191" y="3633932"/>
            <a:ext cx="1194817" cy="307777"/>
          </a:xfrm>
          <a:prstGeom prst="rect">
            <a:avLst/>
          </a:prstGeom>
          <a:noFill/>
        </p:spPr>
        <p:txBody>
          <a:bodyPr wrap="square" rtlCol="0">
            <a:spAutoFit/>
          </a:bodyPr>
          <a:lstStyle/>
          <a:p>
            <a:r>
              <a:rPr lang="en-GB" sz="1400" b="1" dirty="0"/>
              <a:t>Mrs B, 56</a:t>
            </a:r>
          </a:p>
        </p:txBody>
      </p:sp>
      <p:sp>
        <p:nvSpPr>
          <p:cNvPr id="26" name="TextBox 25">
            <a:extLst>
              <a:ext uri="{FF2B5EF4-FFF2-40B4-BE49-F238E27FC236}">
                <a16:creationId xmlns:a16="http://schemas.microsoft.com/office/drawing/2014/main" id="{56D98866-C03B-F44B-6494-7D8882866DA0}"/>
              </a:ext>
            </a:extLst>
          </p:cNvPr>
          <p:cNvSpPr txBox="1"/>
          <p:nvPr/>
        </p:nvSpPr>
        <p:spPr>
          <a:xfrm>
            <a:off x="2351196" y="6019870"/>
            <a:ext cx="1194817" cy="307777"/>
          </a:xfrm>
          <a:prstGeom prst="rect">
            <a:avLst/>
          </a:prstGeom>
          <a:noFill/>
        </p:spPr>
        <p:txBody>
          <a:bodyPr wrap="square" rtlCol="0">
            <a:spAutoFit/>
          </a:bodyPr>
          <a:lstStyle/>
          <a:p>
            <a:r>
              <a:rPr lang="en-GB" sz="1400" b="1" dirty="0"/>
              <a:t>Mrs C, 35</a:t>
            </a:r>
          </a:p>
        </p:txBody>
      </p:sp>
      <p:sp>
        <p:nvSpPr>
          <p:cNvPr id="28" name="TextBox 27">
            <a:extLst>
              <a:ext uri="{FF2B5EF4-FFF2-40B4-BE49-F238E27FC236}">
                <a16:creationId xmlns:a16="http://schemas.microsoft.com/office/drawing/2014/main" id="{EE6E3F56-A104-3A17-9BB5-9E93B1A6720C}"/>
              </a:ext>
            </a:extLst>
          </p:cNvPr>
          <p:cNvSpPr txBox="1"/>
          <p:nvPr/>
        </p:nvSpPr>
        <p:spPr>
          <a:xfrm>
            <a:off x="10570464" y="3634312"/>
            <a:ext cx="877824" cy="307777"/>
          </a:xfrm>
          <a:prstGeom prst="rect">
            <a:avLst/>
          </a:prstGeom>
          <a:noFill/>
        </p:spPr>
        <p:txBody>
          <a:bodyPr wrap="square" rtlCol="0">
            <a:spAutoFit/>
          </a:bodyPr>
          <a:lstStyle/>
          <a:p>
            <a:r>
              <a:rPr lang="en-GB" sz="1400" b="1" dirty="0"/>
              <a:t>Mr F, 66</a:t>
            </a:r>
          </a:p>
        </p:txBody>
      </p:sp>
      <p:sp>
        <p:nvSpPr>
          <p:cNvPr id="30" name="TextBox 29">
            <a:extLst>
              <a:ext uri="{FF2B5EF4-FFF2-40B4-BE49-F238E27FC236}">
                <a16:creationId xmlns:a16="http://schemas.microsoft.com/office/drawing/2014/main" id="{B6217168-40BE-DF6D-563D-D2C7DE549DD9}"/>
              </a:ext>
            </a:extLst>
          </p:cNvPr>
          <p:cNvSpPr txBox="1"/>
          <p:nvPr/>
        </p:nvSpPr>
        <p:spPr>
          <a:xfrm>
            <a:off x="8542364" y="1330161"/>
            <a:ext cx="3234491" cy="2462213"/>
          </a:xfrm>
          <a:prstGeom prst="rect">
            <a:avLst/>
          </a:prstGeom>
          <a:noFill/>
        </p:spPr>
        <p:txBody>
          <a:bodyPr wrap="square" rtlCol="0">
            <a:spAutoFit/>
          </a:bodyPr>
          <a:lstStyle/>
          <a:p>
            <a:r>
              <a:rPr lang="en-GB" sz="1400" dirty="0"/>
              <a:t>“Thank you for everything you have done for me, you had supported me the first time a few years ago and your support was valuable. And you’ve supported me again. I am grateful for your service and I’m sure other people find it just as valuable. How much you’ve done for me, and all the work that you do for me and other people is amazing. There is no way I could repay for you”</a:t>
            </a:r>
          </a:p>
        </p:txBody>
      </p:sp>
      <p:sp>
        <p:nvSpPr>
          <p:cNvPr id="31" name="TextBox 30">
            <a:extLst>
              <a:ext uri="{FF2B5EF4-FFF2-40B4-BE49-F238E27FC236}">
                <a16:creationId xmlns:a16="http://schemas.microsoft.com/office/drawing/2014/main" id="{727964BD-5878-53AE-2236-39B2B26CC918}"/>
              </a:ext>
            </a:extLst>
          </p:cNvPr>
          <p:cNvSpPr txBox="1"/>
          <p:nvPr/>
        </p:nvSpPr>
        <p:spPr>
          <a:xfrm>
            <a:off x="6229538" y="5994605"/>
            <a:ext cx="956614" cy="307777"/>
          </a:xfrm>
          <a:prstGeom prst="rect">
            <a:avLst/>
          </a:prstGeom>
          <a:noFill/>
        </p:spPr>
        <p:txBody>
          <a:bodyPr wrap="square" rtlCol="0">
            <a:spAutoFit/>
          </a:bodyPr>
          <a:lstStyle/>
          <a:p>
            <a:r>
              <a:rPr lang="en-GB" sz="1400" b="1" dirty="0"/>
              <a:t>Mr D, 41</a:t>
            </a:r>
          </a:p>
        </p:txBody>
      </p:sp>
      <p:sp>
        <p:nvSpPr>
          <p:cNvPr id="32" name="TextBox 31">
            <a:extLst>
              <a:ext uri="{FF2B5EF4-FFF2-40B4-BE49-F238E27FC236}">
                <a16:creationId xmlns:a16="http://schemas.microsoft.com/office/drawing/2014/main" id="{49231F54-3EAB-B90A-F173-DF6C7C918217}"/>
              </a:ext>
            </a:extLst>
          </p:cNvPr>
          <p:cNvSpPr txBox="1"/>
          <p:nvPr/>
        </p:nvSpPr>
        <p:spPr>
          <a:xfrm>
            <a:off x="9486950" y="5994605"/>
            <a:ext cx="2275372" cy="307777"/>
          </a:xfrm>
          <a:prstGeom prst="rect">
            <a:avLst/>
          </a:prstGeom>
          <a:noFill/>
        </p:spPr>
        <p:txBody>
          <a:bodyPr wrap="square" rtlCol="0">
            <a:spAutoFit/>
          </a:bodyPr>
          <a:lstStyle/>
          <a:p>
            <a:r>
              <a:rPr lang="en-GB" sz="1400" b="1" dirty="0"/>
              <a:t>Stroke Rehab Assistant</a:t>
            </a:r>
          </a:p>
        </p:txBody>
      </p:sp>
    </p:spTree>
    <p:extLst>
      <p:ext uri="{BB962C8B-B14F-4D97-AF65-F5344CB8AC3E}">
        <p14:creationId xmlns:p14="http://schemas.microsoft.com/office/powerpoint/2010/main" val="3164742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EAA2B4-8E54-DD88-DEC6-979F734DEEDF}"/>
              </a:ext>
            </a:extLst>
          </p:cNvPr>
          <p:cNvSpPr txBox="1"/>
          <p:nvPr/>
        </p:nvSpPr>
        <p:spPr>
          <a:xfrm>
            <a:off x="1817377" y="200633"/>
            <a:ext cx="8469906" cy="400110"/>
          </a:xfrm>
          <a:prstGeom prst="rect">
            <a:avLst/>
          </a:prstGeom>
          <a:noFill/>
        </p:spPr>
        <p:txBody>
          <a:bodyPr wrap="square" rtlCol="0">
            <a:spAutoFit/>
          </a:bodyPr>
          <a:lstStyle/>
          <a:p>
            <a:r>
              <a:rPr lang="en-GB" sz="2000" b="1" dirty="0"/>
              <a:t>Top 25 Services Referred to by SPLW’s / HWBC’s in Quarter 2 - 2026/2027</a:t>
            </a:r>
          </a:p>
        </p:txBody>
      </p:sp>
      <p:sp>
        <p:nvSpPr>
          <p:cNvPr id="6" name="TextBox 5">
            <a:extLst>
              <a:ext uri="{FF2B5EF4-FFF2-40B4-BE49-F238E27FC236}">
                <a16:creationId xmlns:a16="http://schemas.microsoft.com/office/drawing/2014/main" id="{A550846D-BA96-8122-FE6F-0F9A171440C7}"/>
              </a:ext>
            </a:extLst>
          </p:cNvPr>
          <p:cNvSpPr txBox="1"/>
          <p:nvPr/>
        </p:nvSpPr>
        <p:spPr>
          <a:xfrm>
            <a:off x="6237740" y="5736951"/>
            <a:ext cx="5713468" cy="646331"/>
          </a:xfrm>
          <a:prstGeom prst="rect">
            <a:avLst/>
          </a:prstGeom>
          <a:noFill/>
        </p:spPr>
        <p:txBody>
          <a:bodyPr wrap="square">
            <a:spAutoFit/>
          </a:bodyPr>
          <a:lstStyle/>
          <a:p>
            <a:r>
              <a:rPr lang="en-GB" sz="1200" dirty="0">
                <a:effectLst/>
                <a:latin typeface="Aptos" panose="020B0004020202020204" pitchFamily="34" charset="0"/>
                <a:ea typeface="Times New Roman" panose="02020603050405020304" pitchFamily="18" charset="0"/>
              </a:rPr>
              <a:t>Signposts are made when either there is no referral process for a service or it is felt appropriate to empower a patient who is sufficiently able to make contact with a service themselves .</a:t>
            </a:r>
            <a:endParaRPr lang="en-GB" sz="1200" dirty="0">
              <a:effectLst/>
              <a:latin typeface="Calibri" panose="020F0502020204030204" pitchFamily="34" charset="0"/>
              <a:ea typeface="Calibri" panose="020F0502020204030204" pitchFamily="34" charset="0"/>
            </a:endParaRPr>
          </a:p>
        </p:txBody>
      </p:sp>
      <p:sp>
        <p:nvSpPr>
          <p:cNvPr id="2" name="TextBox 1">
            <a:extLst>
              <a:ext uri="{FF2B5EF4-FFF2-40B4-BE49-F238E27FC236}">
                <a16:creationId xmlns:a16="http://schemas.microsoft.com/office/drawing/2014/main" id="{69B28E83-936D-4548-4E98-A740C5B4AC2A}"/>
              </a:ext>
            </a:extLst>
          </p:cNvPr>
          <p:cNvSpPr txBox="1"/>
          <p:nvPr/>
        </p:nvSpPr>
        <p:spPr>
          <a:xfrm rot="16200000">
            <a:off x="4395080" y="3151493"/>
            <a:ext cx="3576111" cy="307777"/>
          </a:xfrm>
          <a:prstGeom prst="rect">
            <a:avLst/>
          </a:prstGeom>
          <a:noFill/>
        </p:spPr>
        <p:txBody>
          <a:bodyPr wrap="square" rtlCol="0">
            <a:spAutoFit/>
          </a:bodyPr>
          <a:lstStyle/>
          <a:p>
            <a:r>
              <a:rPr lang="en-GB" sz="1400" dirty="0"/>
              <a:t>Number of Referrals / Signposts</a:t>
            </a:r>
          </a:p>
        </p:txBody>
      </p:sp>
      <p:sp>
        <p:nvSpPr>
          <p:cNvPr id="14" name="TextBox 13">
            <a:extLst>
              <a:ext uri="{FF2B5EF4-FFF2-40B4-BE49-F238E27FC236}">
                <a16:creationId xmlns:a16="http://schemas.microsoft.com/office/drawing/2014/main" id="{689EEB4E-83CE-DB90-BEB1-6F5EDDFA59FB}"/>
              </a:ext>
            </a:extLst>
          </p:cNvPr>
          <p:cNvSpPr txBox="1"/>
          <p:nvPr/>
        </p:nvSpPr>
        <p:spPr>
          <a:xfrm>
            <a:off x="6158352" y="1637619"/>
            <a:ext cx="5624993" cy="523220"/>
          </a:xfrm>
          <a:prstGeom prst="rect">
            <a:avLst/>
          </a:prstGeom>
          <a:noFill/>
        </p:spPr>
        <p:txBody>
          <a:bodyPr wrap="square" rtlCol="0">
            <a:spAutoFit/>
          </a:bodyPr>
          <a:lstStyle/>
          <a:p>
            <a:pPr algn="ctr"/>
            <a:r>
              <a:rPr lang="en-GB" sz="1400" b="1" dirty="0"/>
              <a:t>Total Number of Referrals / Signposts made to Community / Statutory Services by SPLW’s / HWBC’s During Interventions </a:t>
            </a:r>
          </a:p>
        </p:txBody>
      </p:sp>
      <p:pic>
        <p:nvPicPr>
          <p:cNvPr id="5" name="imageSelected0">
            <a:extLst>
              <a:ext uri="{FF2B5EF4-FFF2-40B4-BE49-F238E27FC236}">
                <a16:creationId xmlns:a16="http://schemas.microsoft.com/office/drawing/2014/main" id="{D5AEBD0E-2C91-BD9B-AAAB-F08458DFFC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5905"/>
          <a:stretch/>
        </p:blipFill>
        <p:spPr bwMode="auto">
          <a:xfrm>
            <a:off x="10731601" y="83416"/>
            <a:ext cx="1368959" cy="106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a:extLst>
              <a:ext uri="{FF2B5EF4-FFF2-40B4-BE49-F238E27FC236}">
                <a16:creationId xmlns:a16="http://schemas.microsoft.com/office/drawing/2014/main" id="{D3C01336-8579-1D85-0E9D-8852771DAAC2}"/>
              </a:ext>
            </a:extLst>
          </p:cNvPr>
          <p:cNvGraphicFramePr>
            <a:graphicFrameLocks noGrp="1"/>
          </p:cNvGraphicFramePr>
          <p:nvPr>
            <p:extLst>
              <p:ext uri="{D42A27DB-BD31-4B8C-83A1-F6EECF244321}">
                <p14:modId xmlns:p14="http://schemas.microsoft.com/office/powerpoint/2010/main" val="4128801617"/>
              </p:ext>
            </p:extLst>
          </p:nvPr>
        </p:nvGraphicFramePr>
        <p:xfrm>
          <a:off x="345293" y="792354"/>
          <a:ext cx="5462425" cy="5664958"/>
        </p:xfrm>
        <a:graphic>
          <a:graphicData uri="http://schemas.openxmlformats.org/drawingml/2006/table">
            <a:tbl>
              <a:tblPr/>
              <a:tblGrid>
                <a:gridCol w="4619899">
                  <a:extLst>
                    <a:ext uri="{9D8B030D-6E8A-4147-A177-3AD203B41FA5}">
                      <a16:colId xmlns:a16="http://schemas.microsoft.com/office/drawing/2014/main" val="2174156774"/>
                    </a:ext>
                  </a:extLst>
                </a:gridCol>
                <a:gridCol w="842526">
                  <a:extLst>
                    <a:ext uri="{9D8B030D-6E8A-4147-A177-3AD203B41FA5}">
                      <a16:colId xmlns:a16="http://schemas.microsoft.com/office/drawing/2014/main" val="2918694528"/>
                    </a:ext>
                  </a:extLst>
                </a:gridCol>
              </a:tblGrid>
              <a:tr h="214303">
                <a:tc>
                  <a:txBody>
                    <a:bodyPr/>
                    <a:lstStyle/>
                    <a:p>
                      <a:pPr algn="l" fontAlgn="b">
                        <a:buNone/>
                      </a:pPr>
                      <a:r>
                        <a:rPr lang="en-GB" sz="1400" b="1" i="0" u="none" strike="noStrike" dirty="0">
                          <a:solidFill>
                            <a:srgbClr val="000000"/>
                          </a:solidFill>
                          <a:effectLst/>
                          <a:latin typeface="Aptos Narrow" panose="020B0004020202020204" pitchFamily="34" charset="0"/>
                        </a:rPr>
                        <a:t> Service </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a:solidFill>
                            <a:srgbClr val="000000"/>
                          </a:solidFill>
                          <a:effectLst/>
                          <a:latin typeface="Aptos Narrow" panose="020B0004020202020204" pitchFamily="34" charset="0"/>
                        </a:rPr>
                        <a:t>Total </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59955651"/>
                  </a:ext>
                </a:extLst>
              </a:tr>
              <a:tr h="214303">
                <a:tc>
                  <a:txBody>
                    <a:bodyPr/>
                    <a:lstStyle/>
                    <a:p>
                      <a:pPr algn="l" fontAlgn="b">
                        <a:buNone/>
                      </a:pPr>
                      <a:r>
                        <a:rPr lang="en-GB" sz="1400" b="0" i="0" u="none" strike="noStrike" dirty="0">
                          <a:solidFill>
                            <a:srgbClr val="000000"/>
                          </a:solidFill>
                          <a:effectLst/>
                          <a:latin typeface="Aptos Narrow" panose="020B0004020202020204" pitchFamily="34" charset="0"/>
                        </a:rPr>
                        <a:t> Citizens Advice Bureau</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a:solidFill>
                            <a:srgbClr val="000000"/>
                          </a:solidFill>
                          <a:effectLst/>
                          <a:latin typeface="Aptos Narrow" panose="020B0004020202020204" pitchFamily="34" charset="0"/>
                        </a:rPr>
                        <a:t>89</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11046468"/>
                  </a:ext>
                </a:extLst>
              </a:tr>
              <a:tr h="214303">
                <a:tc>
                  <a:txBody>
                    <a:bodyPr/>
                    <a:lstStyle/>
                    <a:p>
                      <a:pPr algn="l" fontAlgn="b">
                        <a:buNone/>
                      </a:pPr>
                      <a:r>
                        <a:rPr lang="en-GB" sz="1400" b="0" i="0" u="none" strike="noStrike" dirty="0">
                          <a:solidFill>
                            <a:srgbClr val="000000"/>
                          </a:solidFill>
                          <a:effectLst/>
                          <a:latin typeface="Aptos Narrow" panose="020B0004020202020204" pitchFamily="34" charset="0"/>
                        </a:rPr>
                        <a:t> Nuneaton &amp; Bedworth PCN Care Coordinators</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a:solidFill>
                            <a:srgbClr val="000000"/>
                          </a:solidFill>
                          <a:effectLst/>
                          <a:latin typeface="Aptos Narrow" panose="020B0004020202020204" pitchFamily="34" charset="0"/>
                        </a:rPr>
                        <a:t>44</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33470467"/>
                  </a:ext>
                </a:extLst>
              </a:tr>
              <a:tr h="214303">
                <a:tc>
                  <a:txBody>
                    <a:bodyPr/>
                    <a:lstStyle/>
                    <a:p>
                      <a:pPr algn="l" fontAlgn="b">
                        <a:buNone/>
                      </a:pPr>
                      <a:r>
                        <a:rPr lang="en-GB" sz="1400" b="0" i="0" u="none" strike="noStrike" dirty="0">
                          <a:solidFill>
                            <a:srgbClr val="000000"/>
                          </a:solidFill>
                          <a:effectLst/>
                          <a:latin typeface="Aptos Narrow" panose="020B0004020202020204" pitchFamily="34" charset="0"/>
                        </a:rPr>
                        <a:t> P3 Warwickshire </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a:solidFill>
                            <a:srgbClr val="000000"/>
                          </a:solidFill>
                          <a:effectLst/>
                          <a:latin typeface="Aptos Narrow" panose="020B0004020202020204" pitchFamily="34" charset="0"/>
                        </a:rPr>
                        <a:t>41</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4043118"/>
                  </a:ext>
                </a:extLst>
              </a:tr>
              <a:tr h="214303">
                <a:tc>
                  <a:txBody>
                    <a:bodyPr/>
                    <a:lstStyle/>
                    <a:p>
                      <a:pPr algn="l" fontAlgn="b">
                        <a:buNone/>
                      </a:pPr>
                      <a:r>
                        <a:rPr lang="en-GB" sz="1400" b="0" i="0" u="none" strike="noStrike" dirty="0">
                          <a:solidFill>
                            <a:srgbClr val="000000"/>
                          </a:solidFill>
                          <a:effectLst/>
                          <a:latin typeface="Aptos Narrow" panose="020B0004020202020204" pitchFamily="34" charset="0"/>
                        </a:rPr>
                        <a:t> Nuneaton &amp; Bedworth PCN Mental Health Practitioners </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a:solidFill>
                            <a:srgbClr val="000000"/>
                          </a:solidFill>
                          <a:effectLst/>
                          <a:latin typeface="Aptos Narrow" panose="020B0004020202020204" pitchFamily="34" charset="0"/>
                        </a:rPr>
                        <a:t>35</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44752123"/>
                  </a:ext>
                </a:extLst>
              </a:tr>
              <a:tr h="214303">
                <a:tc>
                  <a:txBody>
                    <a:bodyPr/>
                    <a:lstStyle/>
                    <a:p>
                      <a:pPr algn="l" fontAlgn="b">
                        <a:buNone/>
                      </a:pPr>
                      <a:r>
                        <a:rPr lang="en-GB" sz="1400" b="0" i="0" u="none" strike="noStrike" dirty="0">
                          <a:solidFill>
                            <a:srgbClr val="000000"/>
                          </a:solidFill>
                          <a:effectLst/>
                          <a:latin typeface="Aptos Narrow" panose="020B0004020202020204" pitchFamily="34" charset="0"/>
                        </a:rPr>
                        <a:t> Age UK Coventry and Warwickshire</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a:solidFill>
                            <a:srgbClr val="000000"/>
                          </a:solidFill>
                          <a:effectLst/>
                          <a:latin typeface="Aptos Narrow" panose="020B0004020202020204" pitchFamily="34" charset="0"/>
                        </a:rPr>
                        <a:t>32</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48707586"/>
                  </a:ext>
                </a:extLst>
              </a:tr>
              <a:tr h="214303">
                <a:tc>
                  <a:txBody>
                    <a:bodyPr/>
                    <a:lstStyle/>
                    <a:p>
                      <a:pPr algn="l" fontAlgn="b">
                        <a:buNone/>
                      </a:pPr>
                      <a:r>
                        <a:rPr lang="en-GB" sz="1400" b="0" i="0" u="none" strike="noStrike" dirty="0">
                          <a:solidFill>
                            <a:srgbClr val="000000"/>
                          </a:solidFill>
                          <a:effectLst/>
                          <a:latin typeface="Aptos Narrow" panose="020B0004020202020204" pitchFamily="34" charset="0"/>
                        </a:rPr>
                        <a:t> Warwickshire County Council - Adult Social Care </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a:solidFill>
                            <a:srgbClr val="000000"/>
                          </a:solidFill>
                          <a:effectLst/>
                          <a:latin typeface="Aptos Narrow" panose="020B0004020202020204" pitchFamily="34" charset="0"/>
                        </a:rPr>
                        <a:t>32</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90760760"/>
                  </a:ext>
                </a:extLst>
              </a:tr>
              <a:tr h="214303">
                <a:tc>
                  <a:txBody>
                    <a:bodyPr/>
                    <a:lstStyle/>
                    <a:p>
                      <a:pPr algn="l" fontAlgn="b">
                        <a:buNone/>
                      </a:pPr>
                      <a:r>
                        <a:rPr lang="en-GB" sz="1400" b="0" i="0" u="none" strike="noStrike" dirty="0">
                          <a:solidFill>
                            <a:srgbClr val="000000"/>
                          </a:solidFill>
                          <a:effectLst/>
                          <a:latin typeface="Aptos Narrow" panose="020B0004020202020204" pitchFamily="34" charset="0"/>
                        </a:rPr>
                        <a:t> Nuneaton &amp; Bedworth PCN Walk and Talk </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a:solidFill>
                            <a:srgbClr val="000000"/>
                          </a:solidFill>
                          <a:effectLst/>
                          <a:latin typeface="Aptos Narrow" panose="020B0004020202020204" pitchFamily="34" charset="0"/>
                        </a:rPr>
                        <a:t>30</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02955070"/>
                  </a:ext>
                </a:extLst>
              </a:tr>
              <a:tr h="214303">
                <a:tc>
                  <a:txBody>
                    <a:bodyPr/>
                    <a:lstStyle/>
                    <a:p>
                      <a:pPr algn="l" fontAlgn="b">
                        <a:buNone/>
                      </a:pPr>
                      <a:r>
                        <a:rPr lang="en-GB" sz="1400" b="0" i="0" u="none" strike="noStrike" dirty="0">
                          <a:solidFill>
                            <a:srgbClr val="000000"/>
                          </a:solidFill>
                          <a:effectLst/>
                          <a:latin typeface="Aptos Narrow" panose="020B0004020202020204" pitchFamily="34" charset="0"/>
                        </a:rPr>
                        <a:t> </a:t>
                      </a:r>
                      <a:r>
                        <a:rPr lang="en-GB" sz="1400" b="0" i="0" u="none" strike="noStrike" dirty="0" err="1">
                          <a:solidFill>
                            <a:srgbClr val="000000"/>
                          </a:solidFill>
                          <a:effectLst/>
                          <a:latin typeface="Aptos Narrow" panose="020B0004020202020204" pitchFamily="34" charset="0"/>
                        </a:rPr>
                        <a:t>KeyRing</a:t>
                      </a:r>
                      <a:endParaRPr lang="en-GB" sz="1400" b="0" i="0" u="none" strike="noStrike" dirty="0">
                        <a:solidFill>
                          <a:srgbClr val="000000"/>
                        </a:solidFill>
                        <a:effectLst/>
                        <a:latin typeface="Aptos Narrow" panose="020B0004020202020204" pitchFamily="34" charset="0"/>
                      </a:endParaRP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a:solidFill>
                            <a:srgbClr val="000000"/>
                          </a:solidFill>
                          <a:effectLst/>
                          <a:latin typeface="Aptos Narrow" panose="020B0004020202020204" pitchFamily="34" charset="0"/>
                        </a:rPr>
                        <a:t>29</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5935659"/>
                  </a:ext>
                </a:extLst>
              </a:tr>
              <a:tr h="214303">
                <a:tc>
                  <a:txBody>
                    <a:bodyPr/>
                    <a:lstStyle/>
                    <a:p>
                      <a:pPr algn="l" fontAlgn="b">
                        <a:buNone/>
                      </a:pPr>
                      <a:r>
                        <a:rPr lang="en-GB" sz="1400" b="0" i="0" u="none" strike="noStrike" dirty="0">
                          <a:solidFill>
                            <a:srgbClr val="000000"/>
                          </a:solidFill>
                          <a:effectLst/>
                          <a:latin typeface="Aptos Narrow" panose="020B0004020202020204" pitchFamily="34" charset="0"/>
                        </a:rPr>
                        <a:t> Nuneaton &amp; Bedworth PCN Dieticians </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a:solidFill>
                            <a:srgbClr val="000000"/>
                          </a:solidFill>
                          <a:effectLst/>
                          <a:latin typeface="Aptos Narrow" panose="020B0004020202020204" pitchFamily="34" charset="0"/>
                        </a:rPr>
                        <a:t>29</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91745953"/>
                  </a:ext>
                </a:extLst>
              </a:tr>
              <a:tr h="214303">
                <a:tc>
                  <a:txBody>
                    <a:bodyPr/>
                    <a:lstStyle/>
                    <a:p>
                      <a:pPr algn="l" fontAlgn="b">
                        <a:buNone/>
                      </a:pPr>
                      <a:r>
                        <a:rPr lang="en-GB" sz="1400" b="0" i="0" u="none" strike="noStrike" dirty="0">
                          <a:solidFill>
                            <a:srgbClr val="000000"/>
                          </a:solidFill>
                          <a:effectLst/>
                          <a:latin typeface="Aptos Narrow" panose="020B0004020202020204" pitchFamily="34" charset="0"/>
                        </a:rPr>
                        <a:t> Nuneaton &amp; Bedworth PCN Seated Exercise Class </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a:solidFill>
                            <a:srgbClr val="000000"/>
                          </a:solidFill>
                          <a:effectLst/>
                          <a:latin typeface="Aptos Narrow" panose="020B0004020202020204" pitchFamily="34" charset="0"/>
                        </a:rPr>
                        <a:t>28</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4388063"/>
                  </a:ext>
                </a:extLst>
              </a:tr>
              <a:tr h="214303">
                <a:tc>
                  <a:txBody>
                    <a:bodyPr/>
                    <a:lstStyle/>
                    <a:p>
                      <a:pPr algn="l" fontAlgn="b">
                        <a:buNone/>
                      </a:pPr>
                      <a:r>
                        <a:rPr lang="en-GB" sz="1400" b="0" i="0" u="none" strike="noStrike" dirty="0">
                          <a:solidFill>
                            <a:srgbClr val="000000"/>
                          </a:solidFill>
                          <a:effectLst/>
                          <a:latin typeface="Aptos Narrow" panose="020B0004020202020204" pitchFamily="34" charset="0"/>
                        </a:rPr>
                        <a:t> Talking Therapies Coventry &amp; Warwickshire</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a:solidFill>
                            <a:srgbClr val="000000"/>
                          </a:solidFill>
                          <a:effectLst/>
                          <a:latin typeface="Aptos Narrow" panose="020B0004020202020204" pitchFamily="34" charset="0"/>
                        </a:rPr>
                        <a:t>27</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0874844"/>
                  </a:ext>
                </a:extLst>
              </a:tr>
              <a:tr h="214303">
                <a:tc>
                  <a:txBody>
                    <a:bodyPr/>
                    <a:lstStyle/>
                    <a:p>
                      <a:pPr algn="l" fontAlgn="b">
                        <a:buNone/>
                      </a:pPr>
                      <a:r>
                        <a:rPr lang="en-GB" sz="1400" b="0" i="0" u="none" strike="noStrike" dirty="0">
                          <a:solidFill>
                            <a:srgbClr val="000000"/>
                          </a:solidFill>
                          <a:effectLst/>
                          <a:latin typeface="Aptos Narrow" panose="020B0004020202020204" pitchFamily="34" charset="0"/>
                        </a:rPr>
                        <a:t> ISPA Adult out of Hospital Services</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a:solidFill>
                            <a:srgbClr val="000000"/>
                          </a:solidFill>
                          <a:effectLst/>
                          <a:latin typeface="Aptos Narrow" panose="020B0004020202020204" pitchFamily="34" charset="0"/>
                        </a:rPr>
                        <a:t>25</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61298789"/>
                  </a:ext>
                </a:extLst>
              </a:tr>
              <a:tr h="214303">
                <a:tc>
                  <a:txBody>
                    <a:bodyPr/>
                    <a:lstStyle/>
                    <a:p>
                      <a:pPr algn="l" fontAlgn="b">
                        <a:buNone/>
                      </a:pPr>
                      <a:r>
                        <a:rPr lang="en-GB" sz="1400" b="0" i="0" u="none" strike="noStrike" dirty="0">
                          <a:solidFill>
                            <a:srgbClr val="000000"/>
                          </a:solidFill>
                          <a:effectLst/>
                          <a:latin typeface="Aptos Narrow" panose="020B0004020202020204" pitchFamily="34" charset="0"/>
                        </a:rPr>
                        <a:t> Family Information Service (FIS)  </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a:solidFill>
                            <a:srgbClr val="000000"/>
                          </a:solidFill>
                          <a:effectLst/>
                          <a:latin typeface="Aptos Narrow" panose="020B0004020202020204" pitchFamily="34" charset="0"/>
                        </a:rPr>
                        <a:t>23</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51819605"/>
                  </a:ext>
                </a:extLst>
              </a:tr>
              <a:tr h="214303">
                <a:tc>
                  <a:txBody>
                    <a:bodyPr/>
                    <a:lstStyle/>
                    <a:p>
                      <a:pPr algn="l" fontAlgn="b">
                        <a:buNone/>
                      </a:pPr>
                      <a:r>
                        <a:rPr lang="en-GB" sz="1400" b="0" i="0" u="none" strike="noStrike" dirty="0">
                          <a:solidFill>
                            <a:srgbClr val="000000"/>
                          </a:solidFill>
                          <a:effectLst/>
                          <a:latin typeface="Aptos Narrow" panose="020B0004020202020204" pitchFamily="34" charset="0"/>
                        </a:rPr>
                        <a:t> Pure Physiotherapy Pain Management</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a:solidFill>
                            <a:srgbClr val="000000"/>
                          </a:solidFill>
                          <a:effectLst/>
                          <a:latin typeface="Aptos Narrow" panose="020B0004020202020204" pitchFamily="34" charset="0"/>
                        </a:rPr>
                        <a:t>22</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2285006"/>
                  </a:ext>
                </a:extLst>
              </a:tr>
              <a:tr h="214303">
                <a:tc>
                  <a:txBody>
                    <a:bodyPr/>
                    <a:lstStyle/>
                    <a:p>
                      <a:pPr algn="l" fontAlgn="b">
                        <a:buNone/>
                      </a:pPr>
                      <a:r>
                        <a:rPr lang="en-GB" sz="1400" b="0" i="0" u="none" strike="noStrike" dirty="0">
                          <a:solidFill>
                            <a:srgbClr val="000000"/>
                          </a:solidFill>
                          <a:effectLst/>
                          <a:latin typeface="Aptos Narrow" panose="020B0004020202020204" pitchFamily="34" charset="0"/>
                        </a:rPr>
                        <a:t> Recovery &amp; Wellbeing Academy </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a:solidFill>
                            <a:srgbClr val="000000"/>
                          </a:solidFill>
                          <a:effectLst/>
                          <a:latin typeface="Aptos Narrow" panose="020B0004020202020204" pitchFamily="34" charset="0"/>
                        </a:rPr>
                        <a:t>21</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96012976"/>
                  </a:ext>
                </a:extLst>
              </a:tr>
              <a:tr h="214303">
                <a:tc>
                  <a:txBody>
                    <a:bodyPr/>
                    <a:lstStyle/>
                    <a:p>
                      <a:pPr algn="l" fontAlgn="b">
                        <a:buNone/>
                      </a:pPr>
                      <a:r>
                        <a:rPr lang="en-GB" sz="1400" b="0" i="0" u="none" strike="noStrike" dirty="0">
                          <a:solidFill>
                            <a:srgbClr val="000000"/>
                          </a:solidFill>
                          <a:effectLst/>
                          <a:latin typeface="Aptos Narrow" panose="020B0004020202020204" pitchFamily="34" charset="0"/>
                        </a:rPr>
                        <a:t> HEART N&amp;B Borough Council</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a:solidFill>
                            <a:srgbClr val="000000"/>
                          </a:solidFill>
                          <a:effectLst/>
                          <a:latin typeface="Aptos Narrow" panose="020B0004020202020204" pitchFamily="34" charset="0"/>
                        </a:rPr>
                        <a:t>20</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03693397"/>
                  </a:ext>
                </a:extLst>
              </a:tr>
              <a:tr h="214303">
                <a:tc>
                  <a:txBody>
                    <a:bodyPr/>
                    <a:lstStyle/>
                    <a:p>
                      <a:pPr algn="l" fontAlgn="b">
                        <a:buNone/>
                      </a:pPr>
                      <a:r>
                        <a:rPr lang="en-GB" sz="1400" b="0" i="0" u="none" strike="noStrike" dirty="0">
                          <a:solidFill>
                            <a:srgbClr val="000000"/>
                          </a:solidFill>
                          <a:effectLst/>
                          <a:latin typeface="Aptos Narrow" panose="020B0004020202020204" pitchFamily="34" charset="0"/>
                        </a:rPr>
                        <a:t> Mental Health Access Hub </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a:solidFill>
                            <a:srgbClr val="000000"/>
                          </a:solidFill>
                          <a:effectLst/>
                          <a:latin typeface="Aptos Narrow" panose="020B0004020202020204" pitchFamily="34" charset="0"/>
                        </a:rPr>
                        <a:t>19</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77241849"/>
                  </a:ext>
                </a:extLst>
              </a:tr>
              <a:tr h="214303">
                <a:tc>
                  <a:txBody>
                    <a:bodyPr/>
                    <a:lstStyle/>
                    <a:p>
                      <a:pPr algn="l" fontAlgn="b">
                        <a:buNone/>
                      </a:pPr>
                      <a:r>
                        <a:rPr lang="en-GB" sz="1400" b="0" i="0" u="none" strike="noStrike" dirty="0">
                          <a:solidFill>
                            <a:srgbClr val="000000"/>
                          </a:solidFill>
                          <a:effectLst/>
                          <a:latin typeface="Aptos Narrow" panose="020B0004020202020204" pitchFamily="34" charset="0"/>
                        </a:rPr>
                        <a:t> Turning Point Warwickshire </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a:solidFill>
                            <a:srgbClr val="000000"/>
                          </a:solidFill>
                          <a:effectLst/>
                          <a:latin typeface="Aptos Narrow" panose="020B0004020202020204" pitchFamily="34" charset="0"/>
                        </a:rPr>
                        <a:t>19</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6809880"/>
                  </a:ext>
                </a:extLst>
              </a:tr>
              <a:tr h="214303">
                <a:tc>
                  <a:txBody>
                    <a:bodyPr/>
                    <a:lstStyle/>
                    <a:p>
                      <a:pPr algn="l" fontAlgn="b">
                        <a:buNone/>
                      </a:pPr>
                      <a:r>
                        <a:rPr lang="en-GB" sz="1400" b="0" i="0" u="none" strike="noStrike" dirty="0">
                          <a:solidFill>
                            <a:srgbClr val="000000"/>
                          </a:solidFill>
                          <a:effectLst/>
                          <a:latin typeface="Aptos Narrow" panose="020B0004020202020204" pitchFamily="34" charset="0"/>
                        </a:rPr>
                        <a:t> Nuneaton &amp; Bedworth PCN Fit for Life</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a:solidFill>
                            <a:srgbClr val="000000"/>
                          </a:solidFill>
                          <a:effectLst/>
                          <a:latin typeface="Aptos Narrow" panose="020B0004020202020204" pitchFamily="34" charset="0"/>
                        </a:rPr>
                        <a:t>18</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9638243"/>
                  </a:ext>
                </a:extLst>
              </a:tr>
              <a:tr h="214303">
                <a:tc>
                  <a:txBody>
                    <a:bodyPr/>
                    <a:lstStyle/>
                    <a:p>
                      <a:pPr algn="l" fontAlgn="b">
                        <a:buNone/>
                      </a:pPr>
                      <a:r>
                        <a:rPr lang="en-GB" sz="1400" b="0" i="0" u="none" strike="noStrike" dirty="0">
                          <a:solidFill>
                            <a:srgbClr val="000000"/>
                          </a:solidFill>
                          <a:effectLst/>
                          <a:latin typeface="Aptos Narrow" panose="020B0004020202020204" pitchFamily="34" charset="0"/>
                        </a:rPr>
                        <a:t> Trussell Trust  </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a:solidFill>
                            <a:srgbClr val="000000"/>
                          </a:solidFill>
                          <a:effectLst/>
                          <a:latin typeface="Aptos Narrow" panose="020B0004020202020204" pitchFamily="34" charset="0"/>
                        </a:rPr>
                        <a:t>17</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68254955"/>
                  </a:ext>
                </a:extLst>
              </a:tr>
              <a:tr h="214303">
                <a:tc>
                  <a:txBody>
                    <a:bodyPr/>
                    <a:lstStyle/>
                    <a:p>
                      <a:pPr algn="l" fontAlgn="b">
                        <a:buNone/>
                      </a:pPr>
                      <a:r>
                        <a:rPr lang="en-GB" sz="1400" b="0" i="0" u="none" strike="noStrike" dirty="0">
                          <a:solidFill>
                            <a:srgbClr val="000000"/>
                          </a:solidFill>
                          <a:effectLst/>
                          <a:latin typeface="Aptos Narrow" panose="020B0004020202020204" pitchFamily="34" charset="0"/>
                        </a:rPr>
                        <a:t> Nuneaton &amp; Bedworth PCN Health and Wellbeing Coaches</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a:solidFill>
                            <a:srgbClr val="000000"/>
                          </a:solidFill>
                          <a:effectLst/>
                          <a:latin typeface="Aptos Narrow" panose="020B0004020202020204" pitchFamily="34" charset="0"/>
                        </a:rPr>
                        <a:t>16</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58411980"/>
                  </a:ext>
                </a:extLst>
              </a:tr>
              <a:tr h="214303">
                <a:tc>
                  <a:txBody>
                    <a:bodyPr/>
                    <a:lstStyle/>
                    <a:p>
                      <a:pPr algn="l" fontAlgn="b">
                        <a:buNone/>
                      </a:pPr>
                      <a:r>
                        <a:rPr lang="en-GB" sz="1400" b="0" i="0" u="none" strike="noStrike" dirty="0">
                          <a:solidFill>
                            <a:srgbClr val="000000"/>
                          </a:solidFill>
                          <a:effectLst/>
                          <a:latin typeface="Aptos Narrow" panose="020B0004020202020204" pitchFamily="34" charset="0"/>
                        </a:rPr>
                        <a:t> Volunteer Friends</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a:solidFill>
                            <a:srgbClr val="000000"/>
                          </a:solidFill>
                          <a:effectLst/>
                          <a:latin typeface="Aptos Narrow" panose="020B0004020202020204" pitchFamily="34" charset="0"/>
                        </a:rPr>
                        <a:t>16</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6772875"/>
                  </a:ext>
                </a:extLst>
              </a:tr>
              <a:tr h="214303">
                <a:tc>
                  <a:txBody>
                    <a:bodyPr/>
                    <a:lstStyle/>
                    <a:p>
                      <a:pPr algn="l" fontAlgn="b">
                        <a:buNone/>
                      </a:pPr>
                      <a:r>
                        <a:rPr lang="en-GB" sz="1400" b="0" i="0" u="none" strike="noStrike" dirty="0">
                          <a:solidFill>
                            <a:srgbClr val="000000"/>
                          </a:solidFill>
                          <a:effectLst/>
                          <a:latin typeface="Aptos Narrow" panose="020B0004020202020204" pitchFamily="34" charset="0"/>
                        </a:rPr>
                        <a:t> Nuneaton &amp; Bedworth PCN GP Services</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a:solidFill>
                            <a:srgbClr val="000000"/>
                          </a:solidFill>
                          <a:effectLst/>
                          <a:latin typeface="Aptos Narrow" panose="020B0004020202020204" pitchFamily="34" charset="0"/>
                        </a:rPr>
                        <a:t>16</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73349060"/>
                  </a:ext>
                </a:extLst>
              </a:tr>
              <a:tr h="214303">
                <a:tc>
                  <a:txBody>
                    <a:bodyPr/>
                    <a:lstStyle/>
                    <a:p>
                      <a:pPr algn="l" fontAlgn="b">
                        <a:buNone/>
                      </a:pPr>
                      <a:r>
                        <a:rPr lang="en-GB" sz="1400" b="0" i="0" u="none" strike="noStrike" dirty="0">
                          <a:solidFill>
                            <a:srgbClr val="000000"/>
                          </a:solidFill>
                          <a:effectLst/>
                          <a:latin typeface="Aptos Narrow" panose="020B0004020202020204" pitchFamily="34" charset="0"/>
                        </a:rPr>
                        <a:t> </a:t>
                      </a:r>
                      <a:r>
                        <a:rPr lang="en-GB" sz="1400" b="0" i="0" u="none" strike="noStrike" dirty="0" err="1">
                          <a:solidFill>
                            <a:srgbClr val="000000"/>
                          </a:solidFill>
                          <a:effectLst/>
                          <a:latin typeface="Aptos Narrow" panose="020B0004020202020204" pitchFamily="34" charset="0"/>
                        </a:rPr>
                        <a:t>WorkWell</a:t>
                      </a:r>
                      <a:r>
                        <a:rPr lang="en-GB" sz="1400" b="0" i="0" u="none" strike="noStrike" dirty="0">
                          <a:solidFill>
                            <a:srgbClr val="000000"/>
                          </a:solidFill>
                          <a:effectLst/>
                          <a:latin typeface="Aptos Narrow" panose="020B0004020202020204" pitchFamily="34" charset="0"/>
                        </a:rPr>
                        <a:t> Warwickshire - </a:t>
                      </a:r>
                      <a:r>
                        <a:rPr lang="en-GB" sz="1400" b="0" i="0" u="none" strike="noStrike" dirty="0" err="1">
                          <a:solidFill>
                            <a:srgbClr val="000000"/>
                          </a:solidFill>
                          <a:effectLst/>
                          <a:latin typeface="Aptos Narrow" panose="020B0004020202020204" pitchFamily="34" charset="0"/>
                        </a:rPr>
                        <a:t>WorkWell</a:t>
                      </a:r>
                      <a:r>
                        <a:rPr lang="en-GB" sz="1400" b="0" i="0" u="none" strike="noStrike" dirty="0">
                          <a:solidFill>
                            <a:srgbClr val="000000"/>
                          </a:solidFill>
                          <a:effectLst/>
                          <a:latin typeface="Aptos Narrow" panose="020B0004020202020204" pitchFamily="34" charset="0"/>
                        </a:rPr>
                        <a:t> Coventry &amp; Warwickshire</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a:solidFill>
                            <a:srgbClr val="000000"/>
                          </a:solidFill>
                          <a:effectLst/>
                          <a:latin typeface="Aptos Narrow" panose="020B0004020202020204" pitchFamily="34" charset="0"/>
                        </a:rPr>
                        <a:t>16</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34378810"/>
                  </a:ext>
                </a:extLst>
              </a:tr>
              <a:tr h="214303">
                <a:tc>
                  <a:txBody>
                    <a:bodyPr/>
                    <a:lstStyle/>
                    <a:p>
                      <a:pPr algn="l" fontAlgn="b">
                        <a:buNone/>
                      </a:pPr>
                      <a:r>
                        <a:rPr lang="en-GB" sz="1400" b="0" i="0" u="none" strike="noStrike" dirty="0">
                          <a:solidFill>
                            <a:srgbClr val="000000"/>
                          </a:solidFill>
                          <a:effectLst/>
                          <a:latin typeface="Aptos Narrow" panose="020B0004020202020204" pitchFamily="34" charset="0"/>
                        </a:rPr>
                        <a:t> Community Autism Support Service (CASS)</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dirty="0">
                          <a:solidFill>
                            <a:srgbClr val="000000"/>
                          </a:solidFill>
                          <a:effectLst/>
                          <a:latin typeface="Aptos Narrow" panose="020B0004020202020204" pitchFamily="34" charset="0"/>
                        </a:rPr>
                        <a:t>15</a:t>
                      </a:r>
                    </a:p>
                  </a:txBody>
                  <a:tcPr marL="4523" marR="4523" marT="45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9987361"/>
                  </a:ext>
                </a:extLst>
              </a:tr>
            </a:tbl>
          </a:graphicData>
        </a:graphic>
      </p:graphicFrame>
      <p:pic>
        <p:nvPicPr>
          <p:cNvPr id="11" name="Picture 10">
            <a:extLst>
              <a:ext uri="{FF2B5EF4-FFF2-40B4-BE49-F238E27FC236}">
                <a16:creationId xmlns:a16="http://schemas.microsoft.com/office/drawing/2014/main" id="{46B43BF2-906F-6DE5-451E-F17C68DD7498}"/>
              </a:ext>
            </a:extLst>
          </p:cNvPr>
          <p:cNvPicPr>
            <a:picLocks noChangeAspect="1"/>
          </p:cNvPicPr>
          <p:nvPr/>
        </p:nvPicPr>
        <p:blipFill>
          <a:blip r:embed="rId3"/>
          <a:stretch>
            <a:fillRect/>
          </a:stretch>
        </p:blipFill>
        <p:spPr>
          <a:xfrm>
            <a:off x="6384282" y="2281133"/>
            <a:ext cx="4990298" cy="3355060"/>
          </a:xfrm>
          <a:prstGeom prst="rect">
            <a:avLst/>
          </a:prstGeom>
        </p:spPr>
      </p:pic>
    </p:spTree>
    <p:extLst>
      <p:ext uri="{BB962C8B-B14F-4D97-AF65-F5344CB8AC3E}">
        <p14:creationId xmlns:p14="http://schemas.microsoft.com/office/powerpoint/2010/main" val="35417519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e784ad13-a5a3-443d-b3c7-c2b75090a387">
      <Terms xmlns="http://schemas.microsoft.com/office/infopath/2007/PartnerControls"/>
    </lcf76f155ced4ddcb4097134ff3c332f>
    <_ip_UnifiedCompliancePolicyProperties xmlns="http://schemas.microsoft.com/sharepoint/v3" xsi:nil="true"/>
    <TaxCatchAll xmlns="7a11b3b4-1265-4afc-937b-33fbbf1cc3c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E6B31C409A19A46BCECB8D58D4EF8A6" ma:contentTypeVersion="17" ma:contentTypeDescription="Create a new document." ma:contentTypeScope="" ma:versionID="0f9a91ba137287d8aa2180682ea4b5c5">
  <xsd:schema xmlns:xsd="http://www.w3.org/2001/XMLSchema" xmlns:xs="http://www.w3.org/2001/XMLSchema" xmlns:p="http://schemas.microsoft.com/office/2006/metadata/properties" xmlns:ns1="http://schemas.microsoft.com/sharepoint/v3" xmlns:ns2="e784ad13-a5a3-443d-b3c7-c2b75090a387" xmlns:ns3="7a11b3b4-1265-4afc-937b-33fbbf1cc3ca" targetNamespace="http://schemas.microsoft.com/office/2006/metadata/properties" ma:root="true" ma:fieldsID="9e759c05eecc3ef4381350f645910175" ns1:_="" ns2:_="" ns3:_="">
    <xsd:import namespace="http://schemas.microsoft.com/sharepoint/v3"/>
    <xsd:import namespace="e784ad13-a5a3-443d-b3c7-c2b75090a387"/>
    <xsd:import namespace="7a11b3b4-1265-4afc-937b-33fbbf1cc3c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1:_ip_UnifiedCompliancePolicyProperties" minOccurs="0"/>
                <xsd:element ref="ns1:_ip_UnifiedCompliancePolicyUIAction" minOccurs="0"/>
                <xsd:element ref="ns2:MediaServiceOCR" minOccurs="0"/>
                <xsd:element ref="ns3:SharedWithUsers" minOccurs="0"/>
                <xsd:element ref="ns3:SharedWithDetail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84ad13-a5a3-443d-b3c7-c2b75090a3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11b3b4-1265-4afc-937b-33fbbf1cc3ca"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8195c8f2-e599-44ce-9637-a87f4227eaf6}" ma:internalName="TaxCatchAll" ma:showField="CatchAllData" ma:web="7a11b3b4-1265-4afc-937b-33fbbf1cc3ca">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64DFE1-C2DF-4419-8A42-2E9B3B384FAE}">
  <ds:schemaRefs>
    <ds:schemaRef ds:uri="http://schemas.microsoft.com/office/2006/metadata/properties"/>
    <ds:schemaRef ds:uri="http://schemas.microsoft.com/office/infopath/2007/PartnerControls"/>
    <ds:schemaRef ds:uri="http://schemas.microsoft.com/sharepoint/v3"/>
    <ds:schemaRef ds:uri="e784ad13-a5a3-443d-b3c7-c2b75090a387"/>
    <ds:schemaRef ds:uri="7a11b3b4-1265-4afc-937b-33fbbf1cc3ca"/>
  </ds:schemaRefs>
</ds:datastoreItem>
</file>

<file path=customXml/itemProps2.xml><?xml version="1.0" encoding="utf-8"?>
<ds:datastoreItem xmlns:ds="http://schemas.openxmlformats.org/officeDocument/2006/customXml" ds:itemID="{DD49BDC4-2373-47C2-8752-644A0F2675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784ad13-a5a3-443d-b3c7-c2b75090a387"/>
    <ds:schemaRef ds:uri="7a11b3b4-1265-4afc-937b-33fbbf1cc3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ACB27FD-298A-42D0-8B12-1ADA6F379E89}">
  <ds:schemaRefs>
    <ds:schemaRef ds:uri="http://schemas.microsoft.com/sharepoint/v3/contenttype/forms"/>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otalTime>7432</TotalTime>
  <Words>1459</Words>
  <Application>Microsoft Office PowerPoint</Application>
  <PresentationFormat>Widescreen</PresentationFormat>
  <Paragraphs>337</Paragraphs>
  <Slides>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Aptos Display</vt:lpstr>
      <vt:lpstr>Aptos Narrow</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PAWLEY, Sophie (RED ROOFS SURGERY)</dc:creator>
  <cp:lastModifiedBy>ASHBY, Karen (RED ROOFS SURGERY)</cp:lastModifiedBy>
  <cp:revision>17</cp:revision>
  <dcterms:created xsi:type="dcterms:W3CDTF">2024-10-03T15:36:39Z</dcterms:created>
  <dcterms:modified xsi:type="dcterms:W3CDTF">2026-10-20T16:20:43Z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0x0101009E6B31C409A19A46BCECB8D58D4EF8A6</vt:lpwstr>
  </property>
  <property fmtid="{D5CDD505-2E9C-101B-9397-08002B2CF9AE}" pid="3" name="MediaServiceImageTags">
    <vt:lpwstr/>
  </property>
</Properties>
</file>