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1"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616FE9-9874-451E-8A86-8CD7B132E9F5}" v="2" dt="2025-01-09T14:23:33.8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108" d="100"/>
          <a:sy n="108" d="100"/>
        </p:scale>
        <p:origin x="60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WLEY, Sophie (RED ROOFS SURGERY)" userId="ba5f8aa3-5841-4fce-9883-17900b7efed7" providerId="ADAL" clId="{7D616FE9-9874-451E-8A86-8CD7B132E9F5}"/>
    <pc:docChg chg="undo custSel modSld">
      <pc:chgData name="PAWLEY, Sophie (RED ROOFS SURGERY)" userId="ba5f8aa3-5841-4fce-9883-17900b7efed7" providerId="ADAL" clId="{7D616FE9-9874-451E-8A86-8CD7B132E9F5}" dt="2025-01-09T16:16:57.274" v="35" actId="20577"/>
      <pc:docMkLst>
        <pc:docMk/>
      </pc:docMkLst>
      <pc:sldChg chg="addSp delSp modSp mod">
        <pc:chgData name="PAWLEY, Sophie (RED ROOFS SURGERY)" userId="ba5f8aa3-5841-4fce-9883-17900b7efed7" providerId="ADAL" clId="{7D616FE9-9874-451E-8A86-8CD7B132E9F5}" dt="2025-01-09T14:22:53.674" v="18" actId="1076"/>
        <pc:sldMkLst>
          <pc:docMk/>
          <pc:sldMk cId="2660285988" sldId="258"/>
        </pc:sldMkLst>
        <pc:spChg chg="add del">
          <ac:chgData name="PAWLEY, Sophie (RED ROOFS SURGERY)" userId="ba5f8aa3-5841-4fce-9883-17900b7efed7" providerId="ADAL" clId="{7D616FE9-9874-451E-8A86-8CD7B132E9F5}" dt="2025-01-09T14:22:37.334" v="8" actId="22"/>
          <ac:spMkLst>
            <pc:docMk/>
            <pc:sldMk cId="2660285988" sldId="258"/>
            <ac:spMk id="7" creationId="{8A302514-A35C-37AB-0E8A-3EA34E2282E9}"/>
          </ac:spMkLst>
        </pc:spChg>
        <pc:picChg chg="del">
          <ac:chgData name="PAWLEY, Sophie (RED ROOFS SURGERY)" userId="ba5f8aa3-5841-4fce-9883-17900b7efed7" providerId="ADAL" clId="{7D616FE9-9874-451E-8A86-8CD7B132E9F5}" dt="2025-01-09T14:22:15.077" v="0" actId="478"/>
          <ac:picMkLst>
            <pc:docMk/>
            <pc:sldMk cId="2660285988" sldId="258"/>
            <ac:picMk id="3" creationId="{A597EE23-954B-0132-6D2D-C372BBA6DF20}"/>
          </ac:picMkLst>
        </pc:picChg>
        <pc:picChg chg="del">
          <ac:chgData name="PAWLEY, Sophie (RED ROOFS SURGERY)" userId="ba5f8aa3-5841-4fce-9883-17900b7efed7" providerId="ADAL" clId="{7D616FE9-9874-451E-8A86-8CD7B132E9F5}" dt="2025-01-09T14:22:33.272" v="5" actId="478"/>
          <ac:picMkLst>
            <pc:docMk/>
            <pc:sldMk cId="2660285988" sldId="258"/>
            <ac:picMk id="4" creationId="{EB578496-D9AF-FA0D-2A4F-29F95C5B40B6}"/>
          </ac:picMkLst>
        </pc:picChg>
        <pc:picChg chg="add mod">
          <ac:chgData name="PAWLEY, Sophie (RED ROOFS SURGERY)" userId="ba5f8aa3-5841-4fce-9883-17900b7efed7" providerId="ADAL" clId="{7D616FE9-9874-451E-8A86-8CD7B132E9F5}" dt="2025-01-09T14:22:42.347" v="11" actId="1076"/>
          <ac:picMkLst>
            <pc:docMk/>
            <pc:sldMk cId="2660285988" sldId="258"/>
            <ac:picMk id="5" creationId="{ED37A8F1-0B10-2607-A6AF-982B7572FF89}"/>
          </ac:picMkLst>
        </pc:picChg>
        <pc:picChg chg="add mod">
          <ac:chgData name="PAWLEY, Sophie (RED ROOFS SURGERY)" userId="ba5f8aa3-5841-4fce-9883-17900b7efed7" providerId="ADAL" clId="{7D616FE9-9874-451E-8A86-8CD7B132E9F5}" dt="2025-01-09T14:22:53.674" v="18" actId="1076"/>
          <ac:picMkLst>
            <pc:docMk/>
            <pc:sldMk cId="2660285988" sldId="258"/>
            <ac:picMk id="9" creationId="{6FF77523-BE4A-7078-C985-FEB62978330D}"/>
          </ac:picMkLst>
        </pc:picChg>
      </pc:sldChg>
      <pc:sldChg chg="addSp delSp modSp mod">
        <pc:chgData name="PAWLEY, Sophie (RED ROOFS SURGERY)" userId="ba5f8aa3-5841-4fce-9883-17900b7efed7" providerId="ADAL" clId="{7D616FE9-9874-451E-8A86-8CD7B132E9F5}" dt="2025-01-09T14:28:42.926" v="33" actId="14100"/>
        <pc:sldMkLst>
          <pc:docMk/>
          <pc:sldMk cId="2931861846" sldId="259"/>
        </pc:sldMkLst>
        <pc:picChg chg="del">
          <ac:chgData name="PAWLEY, Sophie (RED ROOFS SURGERY)" userId="ba5f8aa3-5841-4fce-9883-17900b7efed7" providerId="ADAL" clId="{7D616FE9-9874-451E-8A86-8CD7B132E9F5}" dt="2025-01-09T14:23:32.273" v="19" actId="478"/>
          <ac:picMkLst>
            <pc:docMk/>
            <pc:sldMk cId="2931861846" sldId="259"/>
            <ac:picMk id="2" creationId="{EECB7735-2B5C-6C2F-C724-15E17FE8D251}"/>
          </ac:picMkLst>
        </pc:picChg>
        <pc:picChg chg="add mod">
          <ac:chgData name="PAWLEY, Sophie (RED ROOFS SURGERY)" userId="ba5f8aa3-5841-4fce-9883-17900b7efed7" providerId="ADAL" clId="{7D616FE9-9874-451E-8A86-8CD7B132E9F5}" dt="2025-01-09T14:24:25.922" v="27" actId="1076"/>
          <ac:picMkLst>
            <pc:docMk/>
            <pc:sldMk cId="2931861846" sldId="259"/>
            <ac:picMk id="3" creationId="{FA1DFE94-595D-6283-01E7-6454FC1A92BC}"/>
          </ac:picMkLst>
        </pc:picChg>
        <pc:picChg chg="add mod">
          <ac:chgData name="PAWLEY, Sophie (RED ROOFS SURGERY)" userId="ba5f8aa3-5841-4fce-9883-17900b7efed7" providerId="ADAL" clId="{7D616FE9-9874-451E-8A86-8CD7B132E9F5}" dt="2025-01-09T14:28:42.926" v="33" actId="14100"/>
          <ac:picMkLst>
            <pc:docMk/>
            <pc:sldMk cId="2931861846" sldId="259"/>
            <ac:picMk id="6" creationId="{03E75B1D-E738-DB97-DAAC-752E6ED8FA39}"/>
          </ac:picMkLst>
        </pc:picChg>
        <pc:picChg chg="add del mod">
          <ac:chgData name="PAWLEY, Sophie (RED ROOFS SURGERY)" userId="ba5f8aa3-5841-4fce-9883-17900b7efed7" providerId="ADAL" clId="{7D616FE9-9874-451E-8A86-8CD7B132E9F5}" dt="2025-01-09T14:28:35.020" v="28" actId="478"/>
          <ac:picMkLst>
            <pc:docMk/>
            <pc:sldMk cId="2931861846" sldId="259"/>
            <ac:picMk id="7" creationId="{B120D828-F922-C467-0DFA-6DB0B1742E0E}"/>
          </ac:picMkLst>
        </pc:picChg>
        <pc:picChg chg="del">
          <ac:chgData name="PAWLEY, Sophie (RED ROOFS SURGERY)" userId="ba5f8aa3-5841-4fce-9883-17900b7efed7" providerId="ADAL" clId="{7D616FE9-9874-451E-8A86-8CD7B132E9F5}" dt="2025-01-09T14:23:40.605" v="24" actId="478"/>
          <ac:picMkLst>
            <pc:docMk/>
            <pc:sldMk cId="2931861846" sldId="259"/>
            <ac:picMk id="8" creationId="{1B26A7F5-3DDE-D86A-2F22-543EE3955F74}"/>
          </ac:picMkLst>
        </pc:picChg>
      </pc:sldChg>
      <pc:sldChg chg="modSp mod">
        <pc:chgData name="PAWLEY, Sophie (RED ROOFS SURGERY)" userId="ba5f8aa3-5841-4fce-9883-17900b7efed7" providerId="ADAL" clId="{7D616FE9-9874-451E-8A86-8CD7B132E9F5}" dt="2025-01-09T16:16:57.274" v="35" actId="20577"/>
        <pc:sldMkLst>
          <pc:docMk/>
          <pc:sldMk cId="3541751998" sldId="260"/>
        </pc:sldMkLst>
        <pc:spChg chg="mod">
          <ac:chgData name="PAWLEY, Sophie (RED ROOFS SURGERY)" userId="ba5f8aa3-5841-4fce-9883-17900b7efed7" providerId="ADAL" clId="{7D616FE9-9874-451E-8A86-8CD7B132E9F5}" dt="2025-01-09T16:16:57.274" v="35" actId="20577"/>
          <ac:spMkLst>
            <pc:docMk/>
            <pc:sldMk cId="3541751998" sldId="260"/>
            <ac:spMk id="3" creationId="{A1EAA2B4-8E54-DD88-DEC6-979F734DEED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57C49-4D36-8DC2-6E06-44EC499F721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CC85B2A-D1A5-59C4-0D67-02AB4D1C1D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7EDC5EC-B8A0-3204-9A92-2F4678F40CCA}"/>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5" name="Footer Placeholder 4">
            <a:extLst>
              <a:ext uri="{FF2B5EF4-FFF2-40B4-BE49-F238E27FC236}">
                <a16:creationId xmlns:a16="http://schemas.microsoft.com/office/drawing/2014/main" id="{FD251EC8-BE9D-68D7-BFF2-2B802ADD7D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0C1811-880F-8249-07DB-24E00568204D}"/>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16286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A16A5-1F4C-EF98-BA60-F966095E043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BBFCDD1-FAA4-E5F3-5D35-6B9A8FCABB0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614AB2A-1470-8611-6459-E34A67174607}"/>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5" name="Footer Placeholder 4">
            <a:extLst>
              <a:ext uri="{FF2B5EF4-FFF2-40B4-BE49-F238E27FC236}">
                <a16:creationId xmlns:a16="http://schemas.microsoft.com/office/drawing/2014/main" id="{6C92DADC-F634-1CA5-6DCC-6313D5EC6D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B3BEF7-228B-06DF-4A4A-EBFF848E02E4}"/>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284123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90BC79-A8FA-FDA2-C4E5-A8A77E65FF41}"/>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C8F901AD-8ED8-13B3-3F10-7A16A6DDB42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B9135C4-74C5-F327-73C7-D51FE48E2532}"/>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5" name="Footer Placeholder 4">
            <a:extLst>
              <a:ext uri="{FF2B5EF4-FFF2-40B4-BE49-F238E27FC236}">
                <a16:creationId xmlns:a16="http://schemas.microsoft.com/office/drawing/2014/main" id="{7E305B56-8E15-9AB2-C362-6918CFBF5E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9799BA-3686-B2D7-01CF-C5934C0DF993}"/>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902196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35FE4-8D5C-6A4A-B78B-B3E15B40ED9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FE61B0A-7DDF-BA79-D8B6-C9CF02E5EA4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660E7D3-29A8-27DB-378B-3B8EFBD509F4}"/>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5" name="Footer Placeholder 4">
            <a:extLst>
              <a:ext uri="{FF2B5EF4-FFF2-40B4-BE49-F238E27FC236}">
                <a16:creationId xmlns:a16="http://schemas.microsoft.com/office/drawing/2014/main" id="{4724F7A3-4572-207D-703F-7A85A118E8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AA74F3-116B-684C-BB8F-995F7E3312A5}"/>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906745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123BC-AB0D-63D9-FD32-621A9418050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178A8F5-00CE-0135-23EB-AA486E8CDF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6CC4CEB-0D60-B80B-13D7-D8E6E5EDC0D7}"/>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5" name="Footer Placeholder 4">
            <a:extLst>
              <a:ext uri="{FF2B5EF4-FFF2-40B4-BE49-F238E27FC236}">
                <a16:creationId xmlns:a16="http://schemas.microsoft.com/office/drawing/2014/main" id="{7519FEC8-C563-280F-B1E5-B9663AACDA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1F6137-E787-C46C-9B81-E0AE44887D85}"/>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065430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E33F6-DFEE-F07E-7CB2-55C1CF1D0C2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6ABA341-605A-9D5F-6CC2-69B0EAF8A48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157D50F-C253-C411-490F-21B3F8590D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5C3C5A5-36B5-33D8-F6B8-0FD0BC7E6A8F}"/>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6" name="Footer Placeholder 5">
            <a:extLst>
              <a:ext uri="{FF2B5EF4-FFF2-40B4-BE49-F238E27FC236}">
                <a16:creationId xmlns:a16="http://schemas.microsoft.com/office/drawing/2014/main" id="{9EE04A54-20B0-D22B-BFED-5F54E0EEE4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15744F-D20C-345C-9612-49D5B2FDE161}"/>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843515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FD05C-B7AE-320E-3CCC-B62E1248987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15FDB9BC-283A-4ED6-7FEB-727820ED49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422D15-C001-415B-BF3C-B1DF84E2DB4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D1ADE65-7108-C06F-D49B-7374905BE8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FD9A5B9-8D86-6336-09A8-8C7D928F183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621FAAC-5BDA-0857-85A6-41D9E93A4EDA}"/>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8" name="Footer Placeholder 7">
            <a:extLst>
              <a:ext uri="{FF2B5EF4-FFF2-40B4-BE49-F238E27FC236}">
                <a16:creationId xmlns:a16="http://schemas.microsoft.com/office/drawing/2014/main" id="{8DF37728-AF3C-A067-FAA0-C259AF3E60D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8134EE2-F3FD-4BC0-17A2-AD81D988C51B}"/>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2191408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C91EC-151D-1840-73BE-66F7311E8FE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07FD824-E830-E412-64C4-73E7900479A3}"/>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4" name="Footer Placeholder 3">
            <a:extLst>
              <a:ext uri="{FF2B5EF4-FFF2-40B4-BE49-F238E27FC236}">
                <a16:creationId xmlns:a16="http://schemas.microsoft.com/office/drawing/2014/main" id="{94260002-A482-3071-ED9F-AD5CE5ED32B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168E83-1161-35E3-0B63-D152B0446EE7}"/>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50464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3682A-0C71-7160-D09F-1B70A8333FF1}"/>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3" name="Footer Placeholder 2">
            <a:extLst>
              <a:ext uri="{FF2B5EF4-FFF2-40B4-BE49-F238E27FC236}">
                <a16:creationId xmlns:a16="http://schemas.microsoft.com/office/drawing/2014/main" id="{40A498CF-9829-8C0D-AE67-E19FC27BD05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F033FE5-5B95-302D-5978-FCF8AC57B580}"/>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533367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1D642-7AC3-6983-9C87-4644921F07E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B7F0CA1-458E-CAD3-304C-63FC13417F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ECD57207-7F97-C6F3-5832-E80D825274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0B04679-DED3-2FBF-B5A3-C02647BB8A7C}"/>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6" name="Footer Placeholder 5">
            <a:extLst>
              <a:ext uri="{FF2B5EF4-FFF2-40B4-BE49-F238E27FC236}">
                <a16:creationId xmlns:a16="http://schemas.microsoft.com/office/drawing/2014/main" id="{1E4D522D-E59E-8873-F789-0E71535CE1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C38D1B-79D8-E9F5-C2C2-6DF1249653E7}"/>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58179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D0B87-C430-F45B-E912-29D8AFC6D00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7E5AC95-740A-38CC-0654-87827F2E2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886C50D-5B8D-F4AA-B758-80F5365C95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C7B79F6-1890-DBF4-F958-8B1F1E89B6CB}"/>
              </a:ext>
            </a:extLst>
          </p:cNvPr>
          <p:cNvSpPr>
            <a:spLocks noGrp="1"/>
          </p:cNvSpPr>
          <p:nvPr>
            <p:ph type="dt" sz="half" idx="10"/>
          </p:nvPr>
        </p:nvSpPr>
        <p:spPr/>
        <p:txBody>
          <a:bodyPr/>
          <a:lstStyle/>
          <a:p>
            <a:fld id="{8351CD1D-A0ED-4E68-9675-0C6144EBDF3D}" type="datetimeFigureOut">
              <a:rPr lang="en-GB" smtClean="0"/>
              <a:t>09/01/2025</a:t>
            </a:fld>
            <a:endParaRPr lang="en-GB"/>
          </a:p>
        </p:txBody>
      </p:sp>
      <p:sp>
        <p:nvSpPr>
          <p:cNvPr id="6" name="Footer Placeholder 5">
            <a:extLst>
              <a:ext uri="{FF2B5EF4-FFF2-40B4-BE49-F238E27FC236}">
                <a16:creationId xmlns:a16="http://schemas.microsoft.com/office/drawing/2014/main" id="{2AABF930-3575-7BD4-2964-3EFF53035E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C77FBC-C304-AD8B-8D24-A590D988353A}"/>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023916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020C3E-C0CF-7A9A-8A07-B11C19EF08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3631CEA-784A-D2C5-FB12-3A3DCEDF65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30CA4E2-7F5E-59DF-FCEC-18BF2897F1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51CD1D-A0ED-4E68-9675-0C6144EBDF3D}" type="datetimeFigureOut">
              <a:rPr lang="en-GB" smtClean="0"/>
              <a:t>09/01/2025</a:t>
            </a:fld>
            <a:endParaRPr lang="en-GB"/>
          </a:p>
        </p:txBody>
      </p:sp>
      <p:sp>
        <p:nvSpPr>
          <p:cNvPr id="5" name="Footer Placeholder 4">
            <a:extLst>
              <a:ext uri="{FF2B5EF4-FFF2-40B4-BE49-F238E27FC236}">
                <a16:creationId xmlns:a16="http://schemas.microsoft.com/office/drawing/2014/main" id="{3567BE7E-EC30-3A43-DB26-C2D9922B7F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E65F5A5-2A6B-F303-DF10-DED462146A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D5EB14-B5E5-4776-A9B2-DE9395CA351A}" type="slidenum">
              <a:rPr lang="en-GB" smtClean="0"/>
              <a:t>‹#›</a:t>
            </a:fld>
            <a:endParaRPr lang="en-GB"/>
          </a:p>
        </p:txBody>
      </p:sp>
    </p:spTree>
    <p:extLst>
      <p:ext uri="{BB962C8B-B14F-4D97-AF65-F5344CB8AC3E}">
        <p14:creationId xmlns:p14="http://schemas.microsoft.com/office/powerpoint/2010/main" val="2464621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Selected0">
            <a:extLst>
              <a:ext uri="{FF2B5EF4-FFF2-40B4-BE49-F238E27FC236}">
                <a16:creationId xmlns:a16="http://schemas.microsoft.com/office/drawing/2014/main" id="{762F7F70-B39B-E477-6746-F4A3B5966E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1891" y="0"/>
            <a:ext cx="1772453" cy="1858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5CBF44ED-1FEF-B033-BE6A-D052FA64FF03}"/>
              </a:ext>
            </a:extLst>
          </p:cNvPr>
          <p:cNvSpPr txBox="1"/>
          <p:nvPr/>
        </p:nvSpPr>
        <p:spPr>
          <a:xfrm>
            <a:off x="3457358" y="399858"/>
            <a:ext cx="4482905" cy="400110"/>
          </a:xfrm>
          <a:prstGeom prst="rect">
            <a:avLst/>
          </a:prstGeom>
          <a:noFill/>
        </p:spPr>
        <p:txBody>
          <a:bodyPr wrap="square" rtlCol="0">
            <a:spAutoFit/>
          </a:bodyPr>
          <a:lstStyle/>
          <a:p>
            <a:r>
              <a:rPr lang="en-GB" sz="2000" dirty="0"/>
              <a:t>SPLW Referrals Quarter 3 - 2024/2025</a:t>
            </a:r>
          </a:p>
        </p:txBody>
      </p:sp>
      <p:pic>
        <p:nvPicPr>
          <p:cNvPr id="3" name="Picture 2">
            <a:extLst>
              <a:ext uri="{FF2B5EF4-FFF2-40B4-BE49-F238E27FC236}">
                <a16:creationId xmlns:a16="http://schemas.microsoft.com/office/drawing/2014/main" id="{F2D6DB17-660D-3CA1-5153-068FFEBABAA3}"/>
              </a:ext>
            </a:extLst>
          </p:cNvPr>
          <p:cNvPicPr>
            <a:picLocks noChangeAspect="1"/>
          </p:cNvPicPr>
          <p:nvPr/>
        </p:nvPicPr>
        <p:blipFill rotWithShape="1">
          <a:blip r:embed="rId3"/>
          <a:srcRect r="1706"/>
          <a:stretch/>
        </p:blipFill>
        <p:spPr>
          <a:xfrm>
            <a:off x="114392" y="1554425"/>
            <a:ext cx="4921096" cy="3562350"/>
          </a:xfrm>
          <a:prstGeom prst="rect">
            <a:avLst/>
          </a:prstGeom>
        </p:spPr>
      </p:pic>
      <p:pic>
        <p:nvPicPr>
          <p:cNvPr id="4" name="Picture 3">
            <a:extLst>
              <a:ext uri="{FF2B5EF4-FFF2-40B4-BE49-F238E27FC236}">
                <a16:creationId xmlns:a16="http://schemas.microsoft.com/office/drawing/2014/main" id="{E25B26B9-967A-58C6-BFEC-0C2AF7260688}"/>
              </a:ext>
            </a:extLst>
          </p:cNvPr>
          <p:cNvPicPr>
            <a:picLocks noChangeAspect="1"/>
          </p:cNvPicPr>
          <p:nvPr/>
        </p:nvPicPr>
        <p:blipFill>
          <a:blip r:embed="rId4"/>
          <a:stretch>
            <a:fillRect/>
          </a:stretch>
        </p:blipFill>
        <p:spPr>
          <a:xfrm>
            <a:off x="5208817" y="2181501"/>
            <a:ext cx="6868791" cy="3885773"/>
          </a:xfrm>
          <a:prstGeom prst="rect">
            <a:avLst/>
          </a:prstGeom>
        </p:spPr>
      </p:pic>
    </p:spTree>
    <p:extLst>
      <p:ext uri="{BB962C8B-B14F-4D97-AF65-F5344CB8AC3E}">
        <p14:creationId xmlns:p14="http://schemas.microsoft.com/office/powerpoint/2010/main" val="373638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CF2489F-2069-87C7-EFDF-D12D4742ABE2}"/>
              </a:ext>
            </a:extLst>
          </p:cNvPr>
          <p:cNvSpPr txBox="1"/>
          <p:nvPr/>
        </p:nvSpPr>
        <p:spPr>
          <a:xfrm>
            <a:off x="3256820" y="435696"/>
            <a:ext cx="4549250" cy="400110"/>
          </a:xfrm>
          <a:prstGeom prst="rect">
            <a:avLst/>
          </a:prstGeom>
          <a:noFill/>
        </p:spPr>
        <p:txBody>
          <a:bodyPr wrap="square" rtlCol="0">
            <a:spAutoFit/>
          </a:bodyPr>
          <a:lstStyle/>
          <a:p>
            <a:r>
              <a:rPr lang="en-GB" sz="2000" dirty="0"/>
              <a:t>HWBC Referrals Quarter 3 - 2024/2025</a:t>
            </a:r>
          </a:p>
        </p:txBody>
      </p:sp>
      <p:pic>
        <p:nvPicPr>
          <p:cNvPr id="5" name="imageSelected0">
            <a:extLst>
              <a:ext uri="{FF2B5EF4-FFF2-40B4-BE49-F238E27FC236}">
                <a16:creationId xmlns:a16="http://schemas.microsoft.com/office/drawing/2014/main" id="{727E3EDC-8D44-1E57-7FAE-2909A9BB7F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64808" y="0"/>
            <a:ext cx="1707215" cy="1789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13B951E6-A637-89D8-4C88-5D6AC1E43C34}"/>
              </a:ext>
            </a:extLst>
          </p:cNvPr>
          <p:cNvPicPr>
            <a:picLocks noChangeAspect="1"/>
          </p:cNvPicPr>
          <p:nvPr/>
        </p:nvPicPr>
        <p:blipFill>
          <a:blip r:embed="rId3"/>
          <a:stretch>
            <a:fillRect/>
          </a:stretch>
        </p:blipFill>
        <p:spPr>
          <a:xfrm>
            <a:off x="118948" y="1427687"/>
            <a:ext cx="4932656" cy="3557588"/>
          </a:xfrm>
          <a:prstGeom prst="rect">
            <a:avLst/>
          </a:prstGeom>
        </p:spPr>
      </p:pic>
      <p:pic>
        <p:nvPicPr>
          <p:cNvPr id="7" name="Picture 6">
            <a:extLst>
              <a:ext uri="{FF2B5EF4-FFF2-40B4-BE49-F238E27FC236}">
                <a16:creationId xmlns:a16="http://schemas.microsoft.com/office/drawing/2014/main" id="{D5D05EE2-79FA-C9D9-06F5-C09C0CEF5CA3}"/>
              </a:ext>
            </a:extLst>
          </p:cNvPr>
          <p:cNvPicPr>
            <a:picLocks noChangeAspect="1"/>
          </p:cNvPicPr>
          <p:nvPr/>
        </p:nvPicPr>
        <p:blipFill>
          <a:blip r:embed="rId4"/>
          <a:stretch>
            <a:fillRect/>
          </a:stretch>
        </p:blipFill>
        <p:spPr>
          <a:xfrm>
            <a:off x="5202961" y="2088194"/>
            <a:ext cx="6870091" cy="3229530"/>
          </a:xfrm>
          <a:prstGeom prst="rect">
            <a:avLst/>
          </a:prstGeom>
        </p:spPr>
      </p:pic>
    </p:spTree>
    <p:extLst>
      <p:ext uri="{BB962C8B-B14F-4D97-AF65-F5344CB8AC3E}">
        <p14:creationId xmlns:p14="http://schemas.microsoft.com/office/powerpoint/2010/main" val="3680398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Selected0">
            <a:extLst>
              <a:ext uri="{FF2B5EF4-FFF2-40B4-BE49-F238E27FC236}">
                <a16:creationId xmlns:a16="http://schemas.microsoft.com/office/drawing/2014/main" id="{C7B3F446-43CB-9616-0C00-5951DC3AB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5237" y="91410"/>
            <a:ext cx="1958390" cy="2052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ED37A8F1-0B10-2607-A6AF-982B7572FF89}"/>
              </a:ext>
            </a:extLst>
          </p:cNvPr>
          <p:cNvPicPr>
            <a:picLocks noChangeAspect="1"/>
          </p:cNvPicPr>
          <p:nvPr/>
        </p:nvPicPr>
        <p:blipFill>
          <a:blip r:embed="rId3"/>
          <a:stretch>
            <a:fillRect/>
          </a:stretch>
        </p:blipFill>
        <p:spPr>
          <a:xfrm>
            <a:off x="3035051" y="600075"/>
            <a:ext cx="5579065" cy="3295650"/>
          </a:xfrm>
          <a:prstGeom prst="rect">
            <a:avLst/>
          </a:prstGeom>
        </p:spPr>
      </p:pic>
      <p:pic>
        <p:nvPicPr>
          <p:cNvPr id="9" name="Picture 8">
            <a:extLst>
              <a:ext uri="{FF2B5EF4-FFF2-40B4-BE49-F238E27FC236}">
                <a16:creationId xmlns:a16="http://schemas.microsoft.com/office/drawing/2014/main" id="{6FF77523-BE4A-7078-C985-FEB62978330D}"/>
              </a:ext>
            </a:extLst>
          </p:cNvPr>
          <p:cNvPicPr>
            <a:picLocks noChangeAspect="1"/>
          </p:cNvPicPr>
          <p:nvPr/>
        </p:nvPicPr>
        <p:blipFill>
          <a:blip r:embed="rId4"/>
          <a:stretch>
            <a:fillRect/>
          </a:stretch>
        </p:blipFill>
        <p:spPr>
          <a:xfrm>
            <a:off x="3306467" y="4560255"/>
            <a:ext cx="5579065" cy="1421356"/>
          </a:xfrm>
          <a:prstGeom prst="rect">
            <a:avLst/>
          </a:prstGeom>
        </p:spPr>
      </p:pic>
    </p:spTree>
    <p:extLst>
      <p:ext uri="{BB962C8B-B14F-4D97-AF65-F5344CB8AC3E}">
        <p14:creationId xmlns:p14="http://schemas.microsoft.com/office/powerpoint/2010/main" val="2660285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45046C-86F5-445A-E1E0-B20C90ECB1A2}"/>
              </a:ext>
            </a:extLst>
          </p:cNvPr>
          <p:cNvSpPr txBox="1"/>
          <p:nvPr/>
        </p:nvSpPr>
        <p:spPr>
          <a:xfrm>
            <a:off x="3380110" y="291858"/>
            <a:ext cx="4549250" cy="400110"/>
          </a:xfrm>
          <a:prstGeom prst="rect">
            <a:avLst/>
          </a:prstGeom>
          <a:noFill/>
        </p:spPr>
        <p:txBody>
          <a:bodyPr wrap="square" rtlCol="0">
            <a:spAutoFit/>
          </a:bodyPr>
          <a:lstStyle/>
          <a:p>
            <a:pPr algn="ctr"/>
            <a:r>
              <a:rPr lang="en-GB" sz="2000" dirty="0"/>
              <a:t>Top Referral Reasons</a:t>
            </a:r>
          </a:p>
        </p:txBody>
      </p:sp>
      <p:pic>
        <p:nvPicPr>
          <p:cNvPr id="5" name="imageSelected0">
            <a:extLst>
              <a:ext uri="{FF2B5EF4-FFF2-40B4-BE49-F238E27FC236}">
                <a16:creationId xmlns:a16="http://schemas.microsoft.com/office/drawing/2014/main" id="{F08BFE1B-9F37-831C-E8F7-4446108204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0799" y="91410"/>
            <a:ext cx="1752827" cy="1837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FA1DFE94-595D-6283-01E7-6454FC1A92BC}"/>
              </a:ext>
            </a:extLst>
          </p:cNvPr>
          <p:cNvPicPr>
            <a:picLocks noChangeAspect="1"/>
          </p:cNvPicPr>
          <p:nvPr/>
        </p:nvPicPr>
        <p:blipFill>
          <a:blip r:embed="rId3"/>
          <a:stretch>
            <a:fillRect/>
          </a:stretch>
        </p:blipFill>
        <p:spPr>
          <a:xfrm>
            <a:off x="363527" y="1010162"/>
            <a:ext cx="4570881" cy="4840222"/>
          </a:xfrm>
          <a:prstGeom prst="rect">
            <a:avLst/>
          </a:prstGeom>
        </p:spPr>
      </p:pic>
      <p:pic>
        <p:nvPicPr>
          <p:cNvPr id="6" name="Picture 5">
            <a:extLst>
              <a:ext uri="{FF2B5EF4-FFF2-40B4-BE49-F238E27FC236}">
                <a16:creationId xmlns:a16="http://schemas.microsoft.com/office/drawing/2014/main" id="{03E75B1D-E738-DB97-DAAC-752E6ED8FA39}"/>
              </a:ext>
            </a:extLst>
          </p:cNvPr>
          <p:cNvPicPr>
            <a:picLocks noChangeAspect="1"/>
          </p:cNvPicPr>
          <p:nvPr/>
        </p:nvPicPr>
        <p:blipFill>
          <a:blip r:embed="rId4"/>
          <a:stretch>
            <a:fillRect/>
          </a:stretch>
        </p:blipFill>
        <p:spPr>
          <a:xfrm>
            <a:off x="5138736" y="1859409"/>
            <a:ext cx="6896373" cy="4255641"/>
          </a:xfrm>
          <a:prstGeom prst="rect">
            <a:avLst/>
          </a:prstGeom>
        </p:spPr>
      </p:pic>
    </p:spTree>
    <p:extLst>
      <p:ext uri="{BB962C8B-B14F-4D97-AF65-F5344CB8AC3E}">
        <p14:creationId xmlns:p14="http://schemas.microsoft.com/office/powerpoint/2010/main" val="2931861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Selected0">
            <a:extLst>
              <a:ext uri="{FF2B5EF4-FFF2-40B4-BE49-F238E27FC236}">
                <a16:creationId xmlns:a16="http://schemas.microsoft.com/office/drawing/2014/main" id="{5F9E5A39-AE5F-7300-071E-675E74CCD6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5237" y="91410"/>
            <a:ext cx="1958390" cy="2052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0399A372-D61F-9076-A6DF-1CAE4BEF3402}"/>
              </a:ext>
            </a:extLst>
          </p:cNvPr>
          <p:cNvSpPr txBox="1"/>
          <p:nvPr/>
        </p:nvSpPr>
        <p:spPr>
          <a:xfrm>
            <a:off x="3430442" y="439813"/>
            <a:ext cx="6183862" cy="400110"/>
          </a:xfrm>
          <a:prstGeom prst="rect">
            <a:avLst/>
          </a:prstGeom>
          <a:noFill/>
        </p:spPr>
        <p:txBody>
          <a:bodyPr wrap="square" rtlCol="0">
            <a:spAutoFit/>
          </a:bodyPr>
          <a:lstStyle/>
          <a:p>
            <a:pPr algn="ctr"/>
            <a:r>
              <a:rPr lang="en-GB" sz="2000" dirty="0"/>
              <a:t>Patient Feedback and ONS4 improvement Scores</a:t>
            </a:r>
          </a:p>
        </p:txBody>
      </p:sp>
      <p:pic>
        <p:nvPicPr>
          <p:cNvPr id="3" name="Picture 2">
            <a:extLst>
              <a:ext uri="{FF2B5EF4-FFF2-40B4-BE49-F238E27FC236}">
                <a16:creationId xmlns:a16="http://schemas.microsoft.com/office/drawing/2014/main" id="{408EEEE8-D7D9-A056-9F5B-C3437FC42B8F}"/>
              </a:ext>
            </a:extLst>
          </p:cNvPr>
          <p:cNvPicPr>
            <a:picLocks noChangeAspect="1"/>
          </p:cNvPicPr>
          <p:nvPr/>
        </p:nvPicPr>
        <p:blipFill rotWithShape="1">
          <a:blip r:embed="rId3"/>
          <a:srcRect r="13068"/>
          <a:stretch/>
        </p:blipFill>
        <p:spPr>
          <a:xfrm>
            <a:off x="534415" y="1550990"/>
            <a:ext cx="6400640" cy="4657725"/>
          </a:xfrm>
          <a:prstGeom prst="rect">
            <a:avLst/>
          </a:prstGeom>
        </p:spPr>
      </p:pic>
      <p:sp>
        <p:nvSpPr>
          <p:cNvPr id="6" name="Speech Bubble: Rectangle 5">
            <a:extLst>
              <a:ext uri="{FF2B5EF4-FFF2-40B4-BE49-F238E27FC236}">
                <a16:creationId xmlns:a16="http://schemas.microsoft.com/office/drawing/2014/main" id="{6E94C10D-AC08-D058-2246-A914915149D5}"/>
              </a:ext>
            </a:extLst>
          </p:cNvPr>
          <p:cNvSpPr/>
          <p:nvPr/>
        </p:nvSpPr>
        <p:spPr>
          <a:xfrm>
            <a:off x="7140712" y="2095733"/>
            <a:ext cx="4822913" cy="1615133"/>
          </a:xfrm>
          <a:prstGeom prst="wedgeRectCallout">
            <a:avLst>
              <a:gd name="adj1" fmla="val 38895"/>
              <a:gd name="adj2" fmla="val 79807"/>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"For the first time in my life, I am genuinely happy and looking forward to the future, and it wouldn’t have been possible without you. Walk and Talk sessions gave me something to look forward to and led me to meeting new friends. I will never forget the patience and guidance you showed me when I was too afraid to take it all in. I will be forever grateful to you and your support."</a:t>
            </a:r>
          </a:p>
        </p:txBody>
      </p:sp>
      <p:sp>
        <p:nvSpPr>
          <p:cNvPr id="10" name="Speech Bubble: Rectangle 9">
            <a:extLst>
              <a:ext uri="{FF2B5EF4-FFF2-40B4-BE49-F238E27FC236}">
                <a16:creationId xmlns:a16="http://schemas.microsoft.com/office/drawing/2014/main" id="{77CB4FED-2B43-D57F-F692-0FF1448D68D6}"/>
              </a:ext>
            </a:extLst>
          </p:cNvPr>
          <p:cNvSpPr/>
          <p:nvPr/>
        </p:nvSpPr>
        <p:spPr>
          <a:xfrm>
            <a:off x="7202848" y="4454560"/>
            <a:ext cx="4822911" cy="1260629"/>
          </a:xfrm>
          <a:prstGeom prst="wedgeRectCallout">
            <a:avLst>
              <a:gd name="adj1" fmla="val 43540"/>
              <a:gd name="adj2" fmla="val 85576"/>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rPr>
              <a:t>She was grateful for the support.  Miss B said that it was great to talk things out.  “I think I already knew what I had to do to improve my lifestyle and be happy, I just needed a helping hand along the way to figure it out”.</a:t>
            </a:r>
          </a:p>
        </p:txBody>
      </p:sp>
    </p:spTree>
    <p:extLst>
      <p:ext uri="{BB962C8B-B14F-4D97-AF65-F5344CB8AC3E}">
        <p14:creationId xmlns:p14="http://schemas.microsoft.com/office/powerpoint/2010/main" val="2535987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Selected0">
            <a:extLst>
              <a:ext uri="{FF2B5EF4-FFF2-40B4-BE49-F238E27FC236}">
                <a16:creationId xmlns:a16="http://schemas.microsoft.com/office/drawing/2014/main" id="{D3088B61-93E6-2C62-0925-83302A62C7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8986" y="75096"/>
            <a:ext cx="1958390" cy="2052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A1EAA2B4-8E54-DD88-DEC6-979F734DEEDF}"/>
              </a:ext>
            </a:extLst>
          </p:cNvPr>
          <p:cNvSpPr txBox="1"/>
          <p:nvPr/>
        </p:nvSpPr>
        <p:spPr>
          <a:xfrm>
            <a:off x="2432386" y="339705"/>
            <a:ext cx="7029444" cy="400110"/>
          </a:xfrm>
          <a:prstGeom prst="rect">
            <a:avLst/>
          </a:prstGeom>
          <a:noFill/>
        </p:spPr>
        <p:txBody>
          <a:bodyPr wrap="square" rtlCol="0">
            <a:spAutoFit/>
          </a:bodyPr>
          <a:lstStyle/>
          <a:p>
            <a:r>
              <a:rPr lang="en-GB" sz="2000" dirty="0"/>
              <a:t>Top 30 Services Referred to by SPLW’s in Quarter 3 - 2024/2025</a:t>
            </a:r>
          </a:p>
        </p:txBody>
      </p:sp>
      <p:pic>
        <p:nvPicPr>
          <p:cNvPr id="2" name="Picture 1">
            <a:extLst>
              <a:ext uri="{FF2B5EF4-FFF2-40B4-BE49-F238E27FC236}">
                <a16:creationId xmlns:a16="http://schemas.microsoft.com/office/drawing/2014/main" id="{431EADB8-CFA9-2905-920B-F1AE987F02EC}"/>
              </a:ext>
            </a:extLst>
          </p:cNvPr>
          <p:cNvPicPr>
            <a:picLocks noChangeAspect="1"/>
          </p:cNvPicPr>
          <p:nvPr/>
        </p:nvPicPr>
        <p:blipFill>
          <a:blip r:embed="rId3"/>
          <a:stretch>
            <a:fillRect/>
          </a:stretch>
        </p:blipFill>
        <p:spPr>
          <a:xfrm>
            <a:off x="366371" y="940750"/>
            <a:ext cx="6311900" cy="5740400"/>
          </a:xfrm>
          <a:prstGeom prst="rect">
            <a:avLst/>
          </a:prstGeom>
        </p:spPr>
      </p:pic>
      <p:pic>
        <p:nvPicPr>
          <p:cNvPr id="10" name="Picture 9">
            <a:extLst>
              <a:ext uri="{FF2B5EF4-FFF2-40B4-BE49-F238E27FC236}">
                <a16:creationId xmlns:a16="http://schemas.microsoft.com/office/drawing/2014/main" id="{F4151F17-72FD-D0DC-A9B4-59588F8F2455}"/>
              </a:ext>
            </a:extLst>
          </p:cNvPr>
          <p:cNvPicPr>
            <a:picLocks noChangeAspect="1"/>
          </p:cNvPicPr>
          <p:nvPr/>
        </p:nvPicPr>
        <p:blipFill rotWithShape="1">
          <a:blip r:embed="rId4"/>
          <a:srcRect t="1733"/>
          <a:stretch/>
        </p:blipFill>
        <p:spPr>
          <a:xfrm>
            <a:off x="6745276" y="2333624"/>
            <a:ext cx="5372100" cy="3781425"/>
          </a:xfrm>
          <a:prstGeom prst="rect">
            <a:avLst/>
          </a:prstGeom>
        </p:spPr>
      </p:pic>
    </p:spTree>
    <p:extLst>
      <p:ext uri="{BB962C8B-B14F-4D97-AF65-F5344CB8AC3E}">
        <p14:creationId xmlns:p14="http://schemas.microsoft.com/office/powerpoint/2010/main" val="3541751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6B31C409A19A46BCECB8D58D4EF8A6" ma:contentTypeVersion="16" ma:contentTypeDescription="Create a new document." ma:contentTypeScope="" ma:versionID="5d1916e148e8ba0385ddb66984b10310">
  <xsd:schema xmlns:xsd="http://www.w3.org/2001/XMLSchema" xmlns:xs="http://www.w3.org/2001/XMLSchema" xmlns:p="http://schemas.microsoft.com/office/2006/metadata/properties" xmlns:ns1="http://schemas.microsoft.com/sharepoint/v3" xmlns:ns2="e784ad13-a5a3-443d-b3c7-c2b75090a387" xmlns:ns3="7a11b3b4-1265-4afc-937b-33fbbf1cc3ca" targetNamespace="http://schemas.microsoft.com/office/2006/metadata/properties" ma:root="true" ma:fieldsID="cc1613f408d72013bb6e01980d5cf953" ns1:_="" ns2:_="" ns3:_="">
    <xsd:import namespace="http://schemas.microsoft.com/sharepoint/v3"/>
    <xsd:import namespace="e784ad13-a5a3-443d-b3c7-c2b75090a387"/>
    <xsd:import namespace="7a11b3b4-1265-4afc-937b-33fbbf1cc3c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1:_ip_UnifiedCompliancePolicyProperties" minOccurs="0"/>
                <xsd:element ref="ns1:_ip_UnifiedCompliancePolicyUIAction" minOccurs="0"/>
                <xsd:element ref="ns2:MediaServiceOCR"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784ad13-a5a3-443d-b3c7-c2b75090a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a11b3b4-1265-4afc-937b-33fbbf1cc3c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8195c8f2-e599-44ce-9637-a87f4227eaf6}" ma:internalName="TaxCatchAll" ma:showField="CatchAllData" ma:web="7a11b3b4-1265-4afc-937b-33fbbf1cc3ca">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784ad13-a5a3-443d-b3c7-c2b75090a387">
      <Terms xmlns="http://schemas.microsoft.com/office/infopath/2007/PartnerControls"/>
    </lcf76f155ced4ddcb4097134ff3c332f>
    <_ip_UnifiedCompliancePolicyProperties xmlns="http://schemas.microsoft.com/sharepoint/v3" xsi:nil="true"/>
    <TaxCatchAll xmlns="7a11b3b4-1265-4afc-937b-33fbbf1cc3c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9EB1F5-75A7-4F78-878A-A5A9C8E722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784ad13-a5a3-443d-b3c7-c2b75090a387"/>
    <ds:schemaRef ds:uri="7a11b3b4-1265-4afc-937b-33fbbf1cc3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64DFE1-C2DF-4419-8A42-2E9B3B384FAE}">
  <ds:schemaRefs>
    <ds:schemaRef ds:uri="http://schemas.microsoft.com/office/2006/metadata/properties"/>
    <ds:schemaRef ds:uri="http://schemas.microsoft.com/office/infopath/2007/PartnerControls"/>
    <ds:schemaRef ds:uri="http://schemas.microsoft.com/sharepoint/v3"/>
    <ds:schemaRef ds:uri="e784ad13-a5a3-443d-b3c7-c2b75090a387"/>
    <ds:schemaRef ds:uri="7a11b3b4-1265-4afc-937b-33fbbf1cc3ca"/>
  </ds:schemaRefs>
</ds:datastoreItem>
</file>

<file path=customXml/itemProps3.xml><?xml version="1.0" encoding="utf-8"?>
<ds:datastoreItem xmlns:ds="http://schemas.openxmlformats.org/officeDocument/2006/customXml" ds:itemID="{1ACB27FD-298A-42D0-8B12-1ADA6F379E89}">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1839</TotalTime>
  <Words>166</Words>
  <Application>Microsoft Office PowerPoint</Application>
  <PresentationFormat>Widescreen</PresentationFormat>
  <Paragraphs>7</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PAWLEY, Sophie (RED ROOFS SURGERY)</dc:creator>
  <cp:lastModifiedBy>PAWLEY, Sophie (RED ROOFS SURGERY)</cp:lastModifiedBy>
  <cp:revision>3</cp:revision>
  <dcterms:created xsi:type="dcterms:W3CDTF">2024-10-03T15:36:39Z</dcterms:created>
  <dcterms:modified xsi:type="dcterms:W3CDTF">2025-01-09T16:17:04Z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0x0101009E6B31C409A19A46BCECB8D58D4EF8A6</vt:lpwstr>
  </property>
  <property fmtid="{D5CDD505-2E9C-101B-9397-08002B2CF9AE}" pid="3" name="MediaServiceImageTags">
    <vt:lpwstr/>
  </property>
</Properties>
</file>