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56" r:id="rId5"/>
    <p:sldId id="259" r:id="rId6"/>
    <p:sldId id="257" r:id="rId7"/>
    <p:sldId id="263" r:id="rId8"/>
    <p:sldId id="258" r:id="rId9"/>
    <p:sldId id="264" r:id="rId10"/>
    <p:sldId id="26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739DFC-1142-4A29-A78F-3C32BF66BD04}" v="71" dt="2026-04-08T14:38:49.8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59" d="100"/>
          <a:sy n="59" d="100"/>
        </p:scale>
        <p:origin x="88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20CA27-092E-4D73-8D66-AF832D4938FC}" type="datetimeFigureOut">
              <a:rPr lang="en-GB" smtClean="0"/>
              <a:t>23/04/2026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2F91A8-6D36-4CE6-881A-82C24D193A36}" type="slidenum">
              <a:rPr lang="en-GB" smtClean="0"/>
              <a:t>‹#›</a:t>
            </a:fld>
            <a:endParaRPr lang="en-GB"/>
          </a:p>
        </p:txBody>
      </p:sp>
    </p:spTree>
    <p:extLst>
      <p:ext uri="{BB962C8B-B14F-4D97-AF65-F5344CB8AC3E}">
        <p14:creationId xmlns:p14="http://schemas.microsoft.com/office/powerpoint/2010/main" val="857701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2F91A8-6D36-4CE6-881A-82C24D193A36}" type="slidenum">
              <a:rPr lang="en-GB" smtClean="0"/>
              <a:t>6</a:t>
            </a:fld>
            <a:endParaRPr lang="en-GB"/>
          </a:p>
        </p:txBody>
      </p:sp>
    </p:spTree>
    <p:extLst>
      <p:ext uri="{BB962C8B-B14F-4D97-AF65-F5344CB8AC3E}">
        <p14:creationId xmlns:p14="http://schemas.microsoft.com/office/powerpoint/2010/main" val="1132117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57C49-4D36-8DC2-6E06-44EC499F721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CC85B2A-D1A5-59C4-0D67-02AB4D1C1D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7EDC5EC-B8A0-3204-9A92-2F4678F40CCA}"/>
              </a:ext>
            </a:extLst>
          </p:cNvPr>
          <p:cNvSpPr>
            <a:spLocks noGrp="1"/>
          </p:cNvSpPr>
          <p:nvPr>
            <p:ph type="dt" sz="half" idx="10"/>
          </p:nvPr>
        </p:nvSpPr>
        <p:spPr/>
        <p:txBody>
          <a:bodyPr/>
          <a:lstStyle/>
          <a:p>
            <a:fld id="{8351CD1D-A0ED-4E68-9675-0C6144EBDF3D}" type="datetimeFigureOut">
              <a:rPr lang="en-GB" smtClean="0"/>
              <a:t>23/04/2026</a:t>
            </a:fld>
            <a:endParaRPr lang="en-GB"/>
          </a:p>
        </p:txBody>
      </p:sp>
      <p:sp>
        <p:nvSpPr>
          <p:cNvPr id="5" name="Footer Placeholder 4">
            <a:extLst>
              <a:ext uri="{FF2B5EF4-FFF2-40B4-BE49-F238E27FC236}">
                <a16:creationId xmlns:a16="http://schemas.microsoft.com/office/drawing/2014/main" id="{FD251EC8-BE9D-68D7-BFF2-2B802ADD7D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C1811-880F-8249-07DB-24E00568204D}"/>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162864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A16A5-1F4C-EF98-BA60-F966095E043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BBFCDD1-FAA4-E5F3-5D35-6B9A8FCABB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614AB2A-1470-8611-6459-E34A67174607}"/>
              </a:ext>
            </a:extLst>
          </p:cNvPr>
          <p:cNvSpPr>
            <a:spLocks noGrp="1"/>
          </p:cNvSpPr>
          <p:nvPr>
            <p:ph type="dt" sz="half" idx="10"/>
          </p:nvPr>
        </p:nvSpPr>
        <p:spPr/>
        <p:txBody>
          <a:bodyPr/>
          <a:lstStyle/>
          <a:p>
            <a:fld id="{8351CD1D-A0ED-4E68-9675-0C6144EBDF3D}" type="datetimeFigureOut">
              <a:rPr lang="en-GB" smtClean="0"/>
              <a:t>23/04/2026</a:t>
            </a:fld>
            <a:endParaRPr lang="en-GB"/>
          </a:p>
        </p:txBody>
      </p:sp>
      <p:sp>
        <p:nvSpPr>
          <p:cNvPr id="5" name="Footer Placeholder 4">
            <a:extLst>
              <a:ext uri="{FF2B5EF4-FFF2-40B4-BE49-F238E27FC236}">
                <a16:creationId xmlns:a16="http://schemas.microsoft.com/office/drawing/2014/main" id="{6C92DADC-F634-1CA5-6DCC-6313D5EC6D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B3BEF7-228B-06DF-4A4A-EBFF848E02E4}"/>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28412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90BC79-A8FA-FDA2-C4E5-A8A77E65FF4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8F901AD-8ED8-13B3-3F10-7A16A6DDB42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B9135C4-74C5-F327-73C7-D51FE48E2532}"/>
              </a:ext>
            </a:extLst>
          </p:cNvPr>
          <p:cNvSpPr>
            <a:spLocks noGrp="1"/>
          </p:cNvSpPr>
          <p:nvPr>
            <p:ph type="dt" sz="half" idx="10"/>
          </p:nvPr>
        </p:nvSpPr>
        <p:spPr/>
        <p:txBody>
          <a:bodyPr/>
          <a:lstStyle/>
          <a:p>
            <a:fld id="{8351CD1D-A0ED-4E68-9675-0C6144EBDF3D}" type="datetimeFigureOut">
              <a:rPr lang="en-GB" smtClean="0"/>
              <a:t>23/04/2026</a:t>
            </a:fld>
            <a:endParaRPr lang="en-GB"/>
          </a:p>
        </p:txBody>
      </p:sp>
      <p:sp>
        <p:nvSpPr>
          <p:cNvPr id="5" name="Footer Placeholder 4">
            <a:extLst>
              <a:ext uri="{FF2B5EF4-FFF2-40B4-BE49-F238E27FC236}">
                <a16:creationId xmlns:a16="http://schemas.microsoft.com/office/drawing/2014/main" id="{7E305B56-8E15-9AB2-C362-6918CFBF5E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9799BA-3686-B2D7-01CF-C5934C0DF993}"/>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90219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35FE4-8D5C-6A4A-B78B-B3E15B40ED9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FE61B0A-7DDF-BA79-D8B6-C9CF02E5EA4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660E7D3-29A8-27DB-378B-3B8EFBD509F4}"/>
              </a:ext>
            </a:extLst>
          </p:cNvPr>
          <p:cNvSpPr>
            <a:spLocks noGrp="1"/>
          </p:cNvSpPr>
          <p:nvPr>
            <p:ph type="dt" sz="half" idx="10"/>
          </p:nvPr>
        </p:nvSpPr>
        <p:spPr/>
        <p:txBody>
          <a:bodyPr/>
          <a:lstStyle/>
          <a:p>
            <a:fld id="{8351CD1D-A0ED-4E68-9675-0C6144EBDF3D}" type="datetimeFigureOut">
              <a:rPr lang="en-GB" smtClean="0"/>
              <a:t>23/04/2026</a:t>
            </a:fld>
            <a:endParaRPr lang="en-GB"/>
          </a:p>
        </p:txBody>
      </p:sp>
      <p:sp>
        <p:nvSpPr>
          <p:cNvPr id="5" name="Footer Placeholder 4">
            <a:extLst>
              <a:ext uri="{FF2B5EF4-FFF2-40B4-BE49-F238E27FC236}">
                <a16:creationId xmlns:a16="http://schemas.microsoft.com/office/drawing/2014/main" id="{4724F7A3-4572-207D-703F-7A85A118E8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AA74F3-116B-684C-BB8F-995F7E3312A5}"/>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906745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123BC-AB0D-63D9-FD32-621A9418050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178A8F5-00CE-0135-23EB-AA486E8CDF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6CC4CEB-0D60-B80B-13D7-D8E6E5EDC0D7}"/>
              </a:ext>
            </a:extLst>
          </p:cNvPr>
          <p:cNvSpPr>
            <a:spLocks noGrp="1"/>
          </p:cNvSpPr>
          <p:nvPr>
            <p:ph type="dt" sz="half" idx="10"/>
          </p:nvPr>
        </p:nvSpPr>
        <p:spPr/>
        <p:txBody>
          <a:bodyPr/>
          <a:lstStyle/>
          <a:p>
            <a:fld id="{8351CD1D-A0ED-4E68-9675-0C6144EBDF3D}" type="datetimeFigureOut">
              <a:rPr lang="en-GB" smtClean="0"/>
              <a:t>23/04/2026</a:t>
            </a:fld>
            <a:endParaRPr lang="en-GB"/>
          </a:p>
        </p:txBody>
      </p:sp>
      <p:sp>
        <p:nvSpPr>
          <p:cNvPr id="5" name="Footer Placeholder 4">
            <a:extLst>
              <a:ext uri="{FF2B5EF4-FFF2-40B4-BE49-F238E27FC236}">
                <a16:creationId xmlns:a16="http://schemas.microsoft.com/office/drawing/2014/main" id="{7519FEC8-C563-280F-B1E5-B9663AACDA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1F6137-E787-C46C-9B81-E0AE44887D85}"/>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065430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E33F6-DFEE-F07E-7CB2-55C1CF1D0C2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ABA341-605A-9D5F-6CC2-69B0EAF8A48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157D50F-C253-C411-490F-21B3F8590D1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5C3C5A5-36B5-33D8-F6B8-0FD0BC7E6A8F}"/>
              </a:ext>
            </a:extLst>
          </p:cNvPr>
          <p:cNvSpPr>
            <a:spLocks noGrp="1"/>
          </p:cNvSpPr>
          <p:nvPr>
            <p:ph type="dt" sz="half" idx="10"/>
          </p:nvPr>
        </p:nvSpPr>
        <p:spPr/>
        <p:txBody>
          <a:bodyPr/>
          <a:lstStyle/>
          <a:p>
            <a:fld id="{8351CD1D-A0ED-4E68-9675-0C6144EBDF3D}" type="datetimeFigureOut">
              <a:rPr lang="en-GB" smtClean="0"/>
              <a:t>23/04/2026</a:t>
            </a:fld>
            <a:endParaRPr lang="en-GB"/>
          </a:p>
        </p:txBody>
      </p:sp>
      <p:sp>
        <p:nvSpPr>
          <p:cNvPr id="6" name="Footer Placeholder 5">
            <a:extLst>
              <a:ext uri="{FF2B5EF4-FFF2-40B4-BE49-F238E27FC236}">
                <a16:creationId xmlns:a16="http://schemas.microsoft.com/office/drawing/2014/main" id="{9EE04A54-20B0-D22B-BFED-5F54E0EEE4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15744F-D20C-345C-9612-49D5B2FDE161}"/>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843515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FD05C-B7AE-320E-3CCC-B62E1248987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5FDB9BC-283A-4ED6-7FEB-727820ED49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422D15-C001-415B-BF3C-B1DF84E2DB4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D1ADE65-7108-C06F-D49B-7374905BE8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FD9A5B9-8D86-6336-09A8-8C7D928F183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621FAAC-5BDA-0857-85A6-41D9E93A4EDA}"/>
              </a:ext>
            </a:extLst>
          </p:cNvPr>
          <p:cNvSpPr>
            <a:spLocks noGrp="1"/>
          </p:cNvSpPr>
          <p:nvPr>
            <p:ph type="dt" sz="half" idx="10"/>
          </p:nvPr>
        </p:nvSpPr>
        <p:spPr/>
        <p:txBody>
          <a:bodyPr/>
          <a:lstStyle/>
          <a:p>
            <a:fld id="{8351CD1D-A0ED-4E68-9675-0C6144EBDF3D}" type="datetimeFigureOut">
              <a:rPr lang="en-GB" smtClean="0"/>
              <a:t>23/04/2026</a:t>
            </a:fld>
            <a:endParaRPr lang="en-GB"/>
          </a:p>
        </p:txBody>
      </p:sp>
      <p:sp>
        <p:nvSpPr>
          <p:cNvPr id="8" name="Footer Placeholder 7">
            <a:extLst>
              <a:ext uri="{FF2B5EF4-FFF2-40B4-BE49-F238E27FC236}">
                <a16:creationId xmlns:a16="http://schemas.microsoft.com/office/drawing/2014/main" id="{8DF37728-AF3C-A067-FAA0-C259AF3E60D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8134EE2-F3FD-4BC0-17A2-AD81D988C51B}"/>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2191408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C91EC-151D-1840-73BE-66F7311E8FE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07FD824-E830-E412-64C4-73E7900479A3}"/>
              </a:ext>
            </a:extLst>
          </p:cNvPr>
          <p:cNvSpPr>
            <a:spLocks noGrp="1"/>
          </p:cNvSpPr>
          <p:nvPr>
            <p:ph type="dt" sz="half" idx="10"/>
          </p:nvPr>
        </p:nvSpPr>
        <p:spPr/>
        <p:txBody>
          <a:bodyPr/>
          <a:lstStyle/>
          <a:p>
            <a:fld id="{8351CD1D-A0ED-4E68-9675-0C6144EBDF3D}" type="datetimeFigureOut">
              <a:rPr lang="en-GB" smtClean="0"/>
              <a:t>23/04/2026</a:t>
            </a:fld>
            <a:endParaRPr lang="en-GB"/>
          </a:p>
        </p:txBody>
      </p:sp>
      <p:sp>
        <p:nvSpPr>
          <p:cNvPr id="4" name="Footer Placeholder 3">
            <a:extLst>
              <a:ext uri="{FF2B5EF4-FFF2-40B4-BE49-F238E27FC236}">
                <a16:creationId xmlns:a16="http://schemas.microsoft.com/office/drawing/2014/main" id="{94260002-A482-3071-ED9F-AD5CE5ED32B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1168E83-1161-35E3-0B63-D152B0446EE7}"/>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504647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03682A-0C71-7160-D09F-1B70A8333FF1}"/>
              </a:ext>
            </a:extLst>
          </p:cNvPr>
          <p:cNvSpPr>
            <a:spLocks noGrp="1"/>
          </p:cNvSpPr>
          <p:nvPr>
            <p:ph type="dt" sz="half" idx="10"/>
          </p:nvPr>
        </p:nvSpPr>
        <p:spPr/>
        <p:txBody>
          <a:bodyPr/>
          <a:lstStyle/>
          <a:p>
            <a:fld id="{8351CD1D-A0ED-4E68-9675-0C6144EBDF3D}" type="datetimeFigureOut">
              <a:rPr lang="en-GB" smtClean="0"/>
              <a:t>23/04/2026</a:t>
            </a:fld>
            <a:endParaRPr lang="en-GB"/>
          </a:p>
        </p:txBody>
      </p:sp>
      <p:sp>
        <p:nvSpPr>
          <p:cNvPr id="3" name="Footer Placeholder 2">
            <a:extLst>
              <a:ext uri="{FF2B5EF4-FFF2-40B4-BE49-F238E27FC236}">
                <a16:creationId xmlns:a16="http://schemas.microsoft.com/office/drawing/2014/main" id="{40A498CF-9829-8C0D-AE67-E19FC27BD0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F033FE5-5B95-302D-5978-FCF8AC57B580}"/>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533367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D642-7AC3-6983-9C87-4644921F07E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B7F0CA1-458E-CAD3-304C-63FC13417F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CD57207-7F97-C6F3-5832-E80D825274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0B04679-DED3-2FBF-B5A3-C02647BB8A7C}"/>
              </a:ext>
            </a:extLst>
          </p:cNvPr>
          <p:cNvSpPr>
            <a:spLocks noGrp="1"/>
          </p:cNvSpPr>
          <p:nvPr>
            <p:ph type="dt" sz="half" idx="10"/>
          </p:nvPr>
        </p:nvSpPr>
        <p:spPr/>
        <p:txBody>
          <a:bodyPr/>
          <a:lstStyle/>
          <a:p>
            <a:fld id="{8351CD1D-A0ED-4E68-9675-0C6144EBDF3D}" type="datetimeFigureOut">
              <a:rPr lang="en-GB" smtClean="0"/>
              <a:t>23/04/2026</a:t>
            </a:fld>
            <a:endParaRPr lang="en-GB"/>
          </a:p>
        </p:txBody>
      </p:sp>
      <p:sp>
        <p:nvSpPr>
          <p:cNvPr id="6" name="Footer Placeholder 5">
            <a:extLst>
              <a:ext uri="{FF2B5EF4-FFF2-40B4-BE49-F238E27FC236}">
                <a16:creationId xmlns:a16="http://schemas.microsoft.com/office/drawing/2014/main" id="{1E4D522D-E59E-8873-F789-0E71535CE18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C38D1B-79D8-E9F5-C2C2-6DF1249653E7}"/>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581791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D0B87-C430-F45B-E912-29D8AFC6D00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7E5AC95-740A-38CC-0654-87827F2E28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886C50D-5B8D-F4AA-B758-80F5365C9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C7B79F6-1890-DBF4-F958-8B1F1E89B6CB}"/>
              </a:ext>
            </a:extLst>
          </p:cNvPr>
          <p:cNvSpPr>
            <a:spLocks noGrp="1"/>
          </p:cNvSpPr>
          <p:nvPr>
            <p:ph type="dt" sz="half" idx="10"/>
          </p:nvPr>
        </p:nvSpPr>
        <p:spPr/>
        <p:txBody>
          <a:bodyPr/>
          <a:lstStyle/>
          <a:p>
            <a:fld id="{8351CD1D-A0ED-4E68-9675-0C6144EBDF3D}" type="datetimeFigureOut">
              <a:rPr lang="en-GB" smtClean="0"/>
              <a:t>23/04/2026</a:t>
            </a:fld>
            <a:endParaRPr lang="en-GB"/>
          </a:p>
        </p:txBody>
      </p:sp>
      <p:sp>
        <p:nvSpPr>
          <p:cNvPr id="6" name="Footer Placeholder 5">
            <a:extLst>
              <a:ext uri="{FF2B5EF4-FFF2-40B4-BE49-F238E27FC236}">
                <a16:creationId xmlns:a16="http://schemas.microsoft.com/office/drawing/2014/main" id="{2AABF930-3575-7BD4-2964-3EFF53035E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C77FBC-C304-AD8B-8D24-A590D988353A}"/>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023916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020C3E-C0CF-7A9A-8A07-B11C19EF08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3631CEA-784A-D2C5-FB12-3A3DCEDF65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30CA4E2-7F5E-59DF-FCEC-18BF2897F1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51CD1D-A0ED-4E68-9675-0C6144EBDF3D}" type="datetimeFigureOut">
              <a:rPr lang="en-GB" smtClean="0"/>
              <a:t>23/04/2026</a:t>
            </a:fld>
            <a:endParaRPr lang="en-GB"/>
          </a:p>
        </p:txBody>
      </p:sp>
      <p:sp>
        <p:nvSpPr>
          <p:cNvPr id="5" name="Footer Placeholder 4">
            <a:extLst>
              <a:ext uri="{FF2B5EF4-FFF2-40B4-BE49-F238E27FC236}">
                <a16:creationId xmlns:a16="http://schemas.microsoft.com/office/drawing/2014/main" id="{3567BE7E-EC30-3A43-DB26-C2D9922B7F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E65F5A5-2A6B-F303-DF10-DED462146A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D5EB14-B5E5-4776-A9B2-DE9395CA351A}" type="slidenum">
              <a:rPr lang="en-GB" smtClean="0"/>
              <a:t>‹#›</a:t>
            </a:fld>
            <a:endParaRPr lang="en-GB"/>
          </a:p>
        </p:txBody>
      </p:sp>
    </p:spTree>
    <p:extLst>
      <p:ext uri="{BB962C8B-B14F-4D97-AF65-F5344CB8AC3E}">
        <p14:creationId xmlns:p14="http://schemas.microsoft.com/office/powerpoint/2010/main" val="2464621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Selected0">
            <a:extLst>
              <a:ext uri="{FF2B5EF4-FFF2-40B4-BE49-F238E27FC236}">
                <a16:creationId xmlns:a16="http://schemas.microsoft.com/office/drawing/2014/main" id="{762F7F70-B39B-E477-6746-F4A3B5966E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731601" y="83416"/>
            <a:ext cx="1368959" cy="1063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5CBF44ED-1FEF-B033-BE6A-D052FA64FF03}"/>
              </a:ext>
            </a:extLst>
          </p:cNvPr>
          <p:cNvSpPr txBox="1"/>
          <p:nvPr/>
        </p:nvSpPr>
        <p:spPr>
          <a:xfrm>
            <a:off x="3625622" y="351017"/>
            <a:ext cx="4482905" cy="400110"/>
          </a:xfrm>
          <a:prstGeom prst="rect">
            <a:avLst/>
          </a:prstGeom>
          <a:noFill/>
        </p:spPr>
        <p:txBody>
          <a:bodyPr wrap="square" rtlCol="0">
            <a:spAutoFit/>
          </a:bodyPr>
          <a:lstStyle/>
          <a:p>
            <a:r>
              <a:rPr lang="en-GB" sz="2000" b="1" dirty="0"/>
              <a:t>SPLW Referrals Quarter 4 - 2025/2026</a:t>
            </a:r>
          </a:p>
        </p:txBody>
      </p:sp>
      <p:sp>
        <p:nvSpPr>
          <p:cNvPr id="16" name="TextBox 15">
            <a:extLst>
              <a:ext uri="{FF2B5EF4-FFF2-40B4-BE49-F238E27FC236}">
                <a16:creationId xmlns:a16="http://schemas.microsoft.com/office/drawing/2014/main" id="{6FA2C5B7-9928-6B5F-09B7-1ABE4363525A}"/>
              </a:ext>
            </a:extLst>
          </p:cNvPr>
          <p:cNvSpPr txBox="1"/>
          <p:nvPr/>
        </p:nvSpPr>
        <p:spPr>
          <a:xfrm rot="16200000">
            <a:off x="5068956" y="3689425"/>
            <a:ext cx="1108745" cy="276999"/>
          </a:xfrm>
          <a:prstGeom prst="rect">
            <a:avLst/>
          </a:prstGeom>
          <a:noFill/>
        </p:spPr>
        <p:txBody>
          <a:bodyPr wrap="square" rtlCol="0">
            <a:spAutoFit/>
          </a:bodyPr>
          <a:lstStyle/>
          <a:p>
            <a:r>
              <a:rPr lang="en-GB" sz="1200" dirty="0"/>
              <a:t>GP Surgery</a:t>
            </a:r>
          </a:p>
        </p:txBody>
      </p:sp>
      <p:sp>
        <p:nvSpPr>
          <p:cNvPr id="17" name="TextBox 16">
            <a:extLst>
              <a:ext uri="{FF2B5EF4-FFF2-40B4-BE49-F238E27FC236}">
                <a16:creationId xmlns:a16="http://schemas.microsoft.com/office/drawing/2014/main" id="{89493F22-701F-A82C-3559-2E68E21D8381}"/>
              </a:ext>
            </a:extLst>
          </p:cNvPr>
          <p:cNvSpPr txBox="1"/>
          <p:nvPr/>
        </p:nvSpPr>
        <p:spPr>
          <a:xfrm>
            <a:off x="8108527" y="5980935"/>
            <a:ext cx="1797533" cy="276999"/>
          </a:xfrm>
          <a:prstGeom prst="rect">
            <a:avLst/>
          </a:prstGeom>
          <a:noFill/>
        </p:spPr>
        <p:txBody>
          <a:bodyPr wrap="square" rtlCol="0">
            <a:spAutoFit/>
          </a:bodyPr>
          <a:lstStyle/>
          <a:p>
            <a:r>
              <a:rPr lang="en-GB" sz="1200" dirty="0"/>
              <a:t>Number of Referrals </a:t>
            </a:r>
          </a:p>
        </p:txBody>
      </p:sp>
      <p:sp>
        <p:nvSpPr>
          <p:cNvPr id="18" name="TextBox 17">
            <a:extLst>
              <a:ext uri="{FF2B5EF4-FFF2-40B4-BE49-F238E27FC236}">
                <a16:creationId xmlns:a16="http://schemas.microsoft.com/office/drawing/2014/main" id="{97836C9C-2B06-98D5-325C-3D3D7F066A5D}"/>
              </a:ext>
            </a:extLst>
          </p:cNvPr>
          <p:cNvSpPr txBox="1"/>
          <p:nvPr/>
        </p:nvSpPr>
        <p:spPr>
          <a:xfrm>
            <a:off x="7344035" y="1553241"/>
            <a:ext cx="3049281" cy="369332"/>
          </a:xfrm>
          <a:prstGeom prst="rect">
            <a:avLst/>
          </a:prstGeom>
          <a:noFill/>
        </p:spPr>
        <p:txBody>
          <a:bodyPr wrap="square" lIns="91440" tIns="45720" rIns="91440" bIns="45720" rtlCol="0" anchor="t">
            <a:spAutoFit/>
          </a:bodyPr>
          <a:lstStyle/>
          <a:p>
            <a:r>
              <a:rPr lang="en-GB" b="1" dirty="0"/>
              <a:t>SPLW Referrals – Total 444</a:t>
            </a:r>
          </a:p>
        </p:txBody>
      </p:sp>
      <p:pic>
        <p:nvPicPr>
          <p:cNvPr id="3" name="Picture 2">
            <a:extLst>
              <a:ext uri="{FF2B5EF4-FFF2-40B4-BE49-F238E27FC236}">
                <a16:creationId xmlns:a16="http://schemas.microsoft.com/office/drawing/2014/main" id="{F48809C4-0723-FCB6-B328-65D76128E84F}"/>
              </a:ext>
            </a:extLst>
          </p:cNvPr>
          <p:cNvPicPr>
            <a:picLocks noChangeAspect="1"/>
          </p:cNvPicPr>
          <p:nvPr/>
        </p:nvPicPr>
        <p:blipFill>
          <a:blip r:embed="rId3"/>
          <a:stretch>
            <a:fillRect/>
          </a:stretch>
        </p:blipFill>
        <p:spPr>
          <a:xfrm>
            <a:off x="5883009" y="2046328"/>
            <a:ext cx="5971335" cy="3810852"/>
          </a:xfrm>
          <a:prstGeom prst="rect">
            <a:avLst/>
          </a:prstGeom>
        </p:spPr>
      </p:pic>
      <p:graphicFrame>
        <p:nvGraphicFramePr>
          <p:cNvPr id="8" name="Table 7">
            <a:extLst>
              <a:ext uri="{FF2B5EF4-FFF2-40B4-BE49-F238E27FC236}">
                <a16:creationId xmlns:a16="http://schemas.microsoft.com/office/drawing/2014/main" id="{A0ACE908-AD08-1CAA-9C83-CAFCA7CA277C}"/>
              </a:ext>
            </a:extLst>
          </p:cNvPr>
          <p:cNvGraphicFramePr>
            <a:graphicFrameLocks noGrp="1"/>
          </p:cNvGraphicFramePr>
          <p:nvPr>
            <p:extLst>
              <p:ext uri="{D42A27DB-BD31-4B8C-83A1-F6EECF244321}">
                <p14:modId xmlns:p14="http://schemas.microsoft.com/office/powerpoint/2010/main" val="888946266"/>
              </p:ext>
            </p:extLst>
          </p:nvPr>
        </p:nvGraphicFramePr>
        <p:xfrm>
          <a:off x="456323" y="1063327"/>
          <a:ext cx="4856137" cy="5192888"/>
        </p:xfrm>
        <a:graphic>
          <a:graphicData uri="http://schemas.openxmlformats.org/drawingml/2006/table">
            <a:tbl>
              <a:tblPr/>
              <a:tblGrid>
                <a:gridCol w="1872561">
                  <a:extLst>
                    <a:ext uri="{9D8B030D-6E8A-4147-A177-3AD203B41FA5}">
                      <a16:colId xmlns:a16="http://schemas.microsoft.com/office/drawing/2014/main" val="2064387381"/>
                    </a:ext>
                  </a:extLst>
                </a:gridCol>
                <a:gridCol w="771140">
                  <a:extLst>
                    <a:ext uri="{9D8B030D-6E8A-4147-A177-3AD203B41FA5}">
                      <a16:colId xmlns:a16="http://schemas.microsoft.com/office/drawing/2014/main" val="518781297"/>
                    </a:ext>
                  </a:extLst>
                </a:gridCol>
                <a:gridCol w="1078579">
                  <a:extLst>
                    <a:ext uri="{9D8B030D-6E8A-4147-A177-3AD203B41FA5}">
                      <a16:colId xmlns:a16="http://schemas.microsoft.com/office/drawing/2014/main" val="922152746"/>
                    </a:ext>
                  </a:extLst>
                </a:gridCol>
                <a:gridCol w="1133857">
                  <a:extLst>
                    <a:ext uri="{9D8B030D-6E8A-4147-A177-3AD203B41FA5}">
                      <a16:colId xmlns:a16="http://schemas.microsoft.com/office/drawing/2014/main" val="155642084"/>
                    </a:ext>
                  </a:extLst>
                </a:gridCol>
              </a:tblGrid>
              <a:tr h="798905">
                <a:tc>
                  <a:txBody>
                    <a:bodyPr/>
                    <a:lstStyle/>
                    <a:p>
                      <a:pPr algn="l" fontAlgn="ctr">
                        <a:buNone/>
                      </a:pPr>
                      <a:r>
                        <a:rPr lang="en-GB" sz="1200" b="1" i="0" u="none" strike="noStrike" dirty="0">
                          <a:solidFill>
                            <a:srgbClr val="000000"/>
                          </a:solidFill>
                          <a:effectLst/>
                          <a:latin typeface="Aptos" panose="020B0004020202020204" pitchFamily="34" charset="0"/>
                        </a:rPr>
                        <a:t> Practice Name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dirty="0">
                          <a:solidFill>
                            <a:srgbClr val="000000"/>
                          </a:solidFill>
                          <a:effectLst/>
                          <a:latin typeface="Aptos" panose="020B0004020202020204" pitchFamily="34" charset="0"/>
                        </a:rPr>
                        <a:t>No. Referrals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a:solidFill>
                            <a:srgbClr val="000000"/>
                          </a:solidFill>
                          <a:effectLst/>
                          <a:latin typeface="Aptos" panose="020B0004020202020204" pitchFamily="34" charset="0"/>
                        </a:rPr>
                        <a:t>Referral Percentage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a:solidFill>
                            <a:srgbClr val="000000"/>
                          </a:solidFill>
                          <a:effectLst/>
                          <a:latin typeface="Aptos" panose="020B0004020202020204" pitchFamily="34" charset="0"/>
                        </a:rPr>
                        <a:t>Representative Percentage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8106620"/>
                  </a:ext>
                </a:extLst>
              </a:tr>
              <a:tr h="399453">
                <a:tc>
                  <a:txBody>
                    <a:bodyPr/>
                    <a:lstStyle/>
                    <a:p>
                      <a:pPr algn="l" fontAlgn="ctr">
                        <a:buNone/>
                      </a:pPr>
                      <a:r>
                        <a:rPr lang="en-GB" sz="1200" b="0" i="0" u="none" strike="noStrike" dirty="0">
                          <a:solidFill>
                            <a:srgbClr val="000000"/>
                          </a:solidFill>
                          <a:effectLst/>
                          <a:latin typeface="Aptos" panose="020B0004020202020204" pitchFamily="34" charset="0"/>
                        </a:rPr>
                        <a:t> Bedworth Health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84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18.92%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20.79%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6456761"/>
                  </a:ext>
                </a:extLst>
              </a:tr>
              <a:tr h="399453">
                <a:tc>
                  <a:txBody>
                    <a:bodyPr/>
                    <a:lstStyle/>
                    <a:p>
                      <a:pPr algn="l" fontAlgn="ctr">
                        <a:buNone/>
                      </a:pPr>
                      <a:r>
                        <a:rPr lang="en-GB" sz="1200" b="0" i="0" u="none" strike="noStrike" dirty="0">
                          <a:solidFill>
                            <a:srgbClr val="000000"/>
                          </a:solidFill>
                          <a:effectLst/>
                          <a:latin typeface="Aptos" panose="020B0004020202020204" pitchFamily="34" charset="0"/>
                        </a:rPr>
                        <a:t> Red Roofs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77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17.34%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13.19%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4628402"/>
                  </a:ext>
                </a:extLst>
              </a:tr>
              <a:tr h="399453">
                <a:tc>
                  <a:txBody>
                    <a:bodyPr/>
                    <a:lstStyle/>
                    <a:p>
                      <a:pPr algn="l" fontAlgn="ctr">
                        <a:buNone/>
                      </a:pP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Riversley</a:t>
                      </a:r>
                      <a:r>
                        <a:rPr lang="en-GB" sz="1200" b="0" i="0" u="none" strike="noStrike" dirty="0">
                          <a:solidFill>
                            <a:srgbClr val="000000"/>
                          </a:solidFill>
                          <a:effectLst/>
                          <a:latin typeface="Aptos" panose="020B0004020202020204" pitchFamily="34" charset="0"/>
                        </a:rPr>
                        <a:t> Road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52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11.71%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6.61%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01967338"/>
                  </a:ext>
                </a:extLst>
              </a:tr>
              <a:tr h="399453">
                <a:tc>
                  <a:txBody>
                    <a:bodyPr/>
                    <a:lstStyle/>
                    <a:p>
                      <a:pPr algn="l" fontAlgn="ctr">
                        <a:buNone/>
                      </a:pPr>
                      <a:r>
                        <a:rPr lang="en-GB" sz="1200" b="0" i="0" u="none" strike="noStrike" dirty="0">
                          <a:solidFill>
                            <a:srgbClr val="000000"/>
                          </a:solidFill>
                          <a:effectLst/>
                          <a:latin typeface="Aptos" panose="020B0004020202020204" pitchFamily="34" charset="0"/>
                        </a:rPr>
                        <a:t> Old Mill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46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10.36%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13.10%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0538823"/>
                  </a:ext>
                </a:extLst>
              </a:tr>
              <a:tr h="399453">
                <a:tc>
                  <a:txBody>
                    <a:bodyPr/>
                    <a:lstStyle/>
                    <a:p>
                      <a:pPr algn="l" fontAlgn="ctr">
                        <a:buNone/>
                      </a:pPr>
                      <a:r>
                        <a:rPr lang="en-GB" sz="1200" b="0" i="0" u="none" strike="noStrike" dirty="0">
                          <a:solidFill>
                            <a:srgbClr val="000000"/>
                          </a:solidFill>
                          <a:effectLst/>
                          <a:latin typeface="Aptos" panose="020B0004020202020204" pitchFamily="34" charset="0"/>
                        </a:rPr>
                        <a:t> Arbury Medical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39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8.78%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9.49%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1088405"/>
                  </a:ext>
                </a:extLst>
              </a:tr>
              <a:tr h="399453">
                <a:tc>
                  <a:txBody>
                    <a:bodyPr/>
                    <a:lstStyle/>
                    <a:p>
                      <a:pPr algn="l" fontAlgn="ctr">
                        <a:buNone/>
                      </a:pPr>
                      <a:r>
                        <a:rPr lang="en-GB" sz="1200" b="0" i="0" u="none" strike="noStrike" dirty="0">
                          <a:solidFill>
                            <a:srgbClr val="000000"/>
                          </a:solidFill>
                          <a:effectLst/>
                          <a:latin typeface="Aptos" panose="020B0004020202020204" pitchFamily="34" charset="0"/>
                        </a:rPr>
                        <a:t> The Grange Medical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36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8.11%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11.79%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7066863"/>
                  </a:ext>
                </a:extLst>
              </a:tr>
              <a:tr h="399453">
                <a:tc>
                  <a:txBody>
                    <a:bodyPr/>
                    <a:lstStyle/>
                    <a:p>
                      <a:pPr algn="l" fontAlgn="ctr">
                        <a:buNone/>
                      </a:pPr>
                      <a:r>
                        <a:rPr lang="en-GB" sz="1200" b="0" i="0" u="none" strike="noStrike" dirty="0">
                          <a:solidFill>
                            <a:srgbClr val="000000"/>
                          </a:solidFill>
                          <a:effectLst/>
                          <a:latin typeface="Aptos" panose="020B0004020202020204" pitchFamily="34" charset="0"/>
                        </a:rPr>
                        <a:t> Manor Court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31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6.98%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8.15%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5394731"/>
                  </a:ext>
                </a:extLst>
              </a:tr>
              <a:tr h="399453">
                <a:tc>
                  <a:txBody>
                    <a:bodyPr/>
                    <a:lstStyle/>
                    <a:p>
                      <a:pPr algn="l" fontAlgn="ctr">
                        <a:buNone/>
                      </a:pPr>
                      <a:r>
                        <a:rPr lang="en-GB" sz="1200" b="0" i="0" u="none" strike="noStrike" dirty="0">
                          <a:solidFill>
                            <a:srgbClr val="000000"/>
                          </a:solidFill>
                          <a:effectLst/>
                          <a:latin typeface="Aptos" panose="020B0004020202020204" pitchFamily="34" charset="0"/>
                        </a:rPr>
                        <a:t> Chapel End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6.76%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4.81%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9205315"/>
                  </a:ext>
                </a:extLst>
              </a:tr>
              <a:tr h="399453">
                <a:tc>
                  <a:txBody>
                    <a:bodyPr/>
                    <a:lstStyle/>
                    <a:p>
                      <a:pPr algn="l" fontAlgn="ctr">
                        <a:buNone/>
                      </a:pPr>
                      <a:r>
                        <a:rPr lang="en-GB" sz="1200" b="0" i="0" u="none" strike="noStrike">
                          <a:solidFill>
                            <a:srgbClr val="000000"/>
                          </a:solidFill>
                          <a:effectLst/>
                          <a:latin typeface="Aptos" panose="020B0004020202020204" pitchFamily="34" charset="0"/>
                        </a:rPr>
                        <a:t> Bulkington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5.63%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5.71%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012791"/>
                  </a:ext>
                </a:extLst>
              </a:tr>
              <a:tr h="399453">
                <a:tc>
                  <a:txBody>
                    <a:bodyPr/>
                    <a:lstStyle/>
                    <a:p>
                      <a:pPr algn="l" fontAlgn="ctr">
                        <a:buNone/>
                      </a:pPr>
                      <a:r>
                        <a:rPr lang="en-GB" sz="1200" b="0" i="0" u="none" strike="noStrike">
                          <a:solidFill>
                            <a:srgbClr val="000000"/>
                          </a:solidFill>
                          <a:effectLst/>
                          <a:latin typeface="Aptos" panose="020B0004020202020204" pitchFamily="34" charset="0"/>
                        </a:rPr>
                        <a:t> Queens Road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3.83%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2.67%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6547856"/>
                  </a:ext>
                </a:extLst>
              </a:tr>
              <a:tr h="399453">
                <a:tc>
                  <a:txBody>
                    <a:bodyPr/>
                    <a:lstStyle/>
                    <a:p>
                      <a:pPr algn="l" fontAlgn="ctr">
                        <a:buNone/>
                      </a:pPr>
                      <a:r>
                        <a:rPr lang="en-GB" sz="1200" b="0" i="0" u="none" strike="noStrike">
                          <a:solidFill>
                            <a:srgbClr val="000000"/>
                          </a:solidFill>
                          <a:effectLst/>
                          <a:latin typeface="Aptos" panose="020B0004020202020204" pitchFamily="34" charset="0"/>
                        </a:rPr>
                        <a:t> The Old Cole House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3.68%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9625440"/>
                  </a:ext>
                </a:extLst>
              </a:tr>
            </a:tbl>
          </a:graphicData>
        </a:graphic>
      </p:graphicFrame>
      <p:sp>
        <p:nvSpPr>
          <p:cNvPr id="2" name="Footer Placeholder 1">
            <a:extLst>
              <a:ext uri="{FF2B5EF4-FFF2-40B4-BE49-F238E27FC236}">
                <a16:creationId xmlns:a16="http://schemas.microsoft.com/office/drawing/2014/main" id="{3236FD97-C2B7-14D5-F3BF-0D23C7FFB649}"/>
              </a:ext>
            </a:extLst>
          </p:cNvPr>
          <p:cNvSpPr>
            <a:spLocks noGrp="1"/>
          </p:cNvSpPr>
          <p:nvPr>
            <p:ph type="ftr" sz="quarter" idx="11"/>
          </p:nvPr>
        </p:nvSpPr>
        <p:spPr>
          <a:xfrm>
            <a:off x="456323" y="6356350"/>
            <a:ext cx="11398021" cy="365125"/>
          </a:xfrm>
        </p:spPr>
        <p:txBody>
          <a:bodyPr/>
          <a:lstStyle/>
          <a:p>
            <a:r>
              <a:rPr lang="en-GB" dirty="0">
                <a:solidFill>
                  <a:schemeClr val="tx1"/>
                </a:solidFill>
              </a:rPr>
              <a:t>Technical issues with the JOY referral button in EMIS impacted referral volumes for </a:t>
            </a:r>
            <a:r>
              <a:rPr lang="en-GB" dirty="0" err="1">
                <a:solidFill>
                  <a:schemeClr val="tx1"/>
                </a:solidFill>
              </a:rPr>
              <a:t>Riversley</a:t>
            </a:r>
            <a:r>
              <a:rPr lang="en-GB" dirty="0">
                <a:solidFill>
                  <a:schemeClr val="tx1"/>
                </a:solidFill>
              </a:rPr>
              <a:t> Road, Chapel End, The PCN Hub, and Manor Court during this quarter.</a:t>
            </a:r>
          </a:p>
        </p:txBody>
      </p:sp>
    </p:spTree>
    <p:extLst>
      <p:ext uri="{BB962C8B-B14F-4D97-AF65-F5344CB8AC3E}">
        <p14:creationId xmlns:p14="http://schemas.microsoft.com/office/powerpoint/2010/main" val="373638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45046C-86F5-445A-E1E0-B20C90ECB1A2}"/>
              </a:ext>
            </a:extLst>
          </p:cNvPr>
          <p:cNvSpPr txBox="1"/>
          <p:nvPr/>
        </p:nvSpPr>
        <p:spPr>
          <a:xfrm>
            <a:off x="2518706" y="288258"/>
            <a:ext cx="6062431" cy="400110"/>
          </a:xfrm>
          <a:prstGeom prst="rect">
            <a:avLst/>
          </a:prstGeom>
          <a:noFill/>
        </p:spPr>
        <p:txBody>
          <a:bodyPr wrap="square" rtlCol="0">
            <a:spAutoFit/>
          </a:bodyPr>
          <a:lstStyle/>
          <a:p>
            <a:pPr algn="ctr"/>
            <a:r>
              <a:rPr lang="en-GB" sz="2000" b="1" dirty="0"/>
              <a:t>SPLW Top Referral Reasons Quarter 4 - 2025/2026</a:t>
            </a:r>
          </a:p>
        </p:txBody>
      </p:sp>
      <p:sp>
        <p:nvSpPr>
          <p:cNvPr id="11" name="TextBox 10">
            <a:extLst>
              <a:ext uri="{FF2B5EF4-FFF2-40B4-BE49-F238E27FC236}">
                <a16:creationId xmlns:a16="http://schemas.microsoft.com/office/drawing/2014/main" id="{B6D1ECC8-99B7-DD11-7618-63F7720170B5}"/>
              </a:ext>
            </a:extLst>
          </p:cNvPr>
          <p:cNvSpPr txBox="1"/>
          <p:nvPr/>
        </p:nvSpPr>
        <p:spPr>
          <a:xfrm rot="16200000">
            <a:off x="4351370" y="3718258"/>
            <a:ext cx="1262530" cy="276999"/>
          </a:xfrm>
          <a:prstGeom prst="rect">
            <a:avLst/>
          </a:prstGeom>
          <a:noFill/>
        </p:spPr>
        <p:txBody>
          <a:bodyPr wrap="square" rtlCol="0">
            <a:spAutoFit/>
          </a:bodyPr>
          <a:lstStyle/>
          <a:p>
            <a:r>
              <a:rPr lang="en-GB" sz="1200" dirty="0"/>
              <a:t>Referral Reason</a:t>
            </a:r>
          </a:p>
        </p:txBody>
      </p:sp>
      <p:sp>
        <p:nvSpPr>
          <p:cNvPr id="12" name="TextBox 11">
            <a:extLst>
              <a:ext uri="{FF2B5EF4-FFF2-40B4-BE49-F238E27FC236}">
                <a16:creationId xmlns:a16="http://schemas.microsoft.com/office/drawing/2014/main" id="{459967E4-A3F7-8D4D-BB9D-CD453311561E}"/>
              </a:ext>
            </a:extLst>
          </p:cNvPr>
          <p:cNvSpPr txBox="1"/>
          <p:nvPr/>
        </p:nvSpPr>
        <p:spPr>
          <a:xfrm>
            <a:off x="8165167" y="6292736"/>
            <a:ext cx="1916724" cy="276999"/>
          </a:xfrm>
          <a:prstGeom prst="rect">
            <a:avLst/>
          </a:prstGeom>
          <a:noFill/>
        </p:spPr>
        <p:txBody>
          <a:bodyPr wrap="square" rtlCol="0">
            <a:spAutoFit/>
          </a:bodyPr>
          <a:lstStyle/>
          <a:p>
            <a:r>
              <a:rPr lang="en-GB" sz="1200" dirty="0"/>
              <a:t>Number of Referrals </a:t>
            </a:r>
          </a:p>
        </p:txBody>
      </p:sp>
      <p:sp>
        <p:nvSpPr>
          <p:cNvPr id="13" name="TextBox 12">
            <a:extLst>
              <a:ext uri="{FF2B5EF4-FFF2-40B4-BE49-F238E27FC236}">
                <a16:creationId xmlns:a16="http://schemas.microsoft.com/office/drawing/2014/main" id="{31A776D9-E8EA-62EE-F4E7-FB88E9D7AEC8}"/>
              </a:ext>
            </a:extLst>
          </p:cNvPr>
          <p:cNvSpPr txBox="1"/>
          <p:nvPr/>
        </p:nvSpPr>
        <p:spPr>
          <a:xfrm>
            <a:off x="7370288" y="1251705"/>
            <a:ext cx="3049281" cy="369332"/>
          </a:xfrm>
          <a:prstGeom prst="rect">
            <a:avLst/>
          </a:prstGeom>
          <a:noFill/>
        </p:spPr>
        <p:txBody>
          <a:bodyPr wrap="square" rtlCol="0">
            <a:spAutoFit/>
          </a:bodyPr>
          <a:lstStyle/>
          <a:p>
            <a:r>
              <a:rPr lang="en-GB" b="1" dirty="0"/>
              <a:t>SPLW Top Referral Reasons </a:t>
            </a:r>
          </a:p>
        </p:txBody>
      </p:sp>
      <p:graphicFrame>
        <p:nvGraphicFramePr>
          <p:cNvPr id="3" name="Table 2">
            <a:extLst>
              <a:ext uri="{FF2B5EF4-FFF2-40B4-BE49-F238E27FC236}">
                <a16:creationId xmlns:a16="http://schemas.microsoft.com/office/drawing/2014/main" id="{25B2781D-9C21-C624-030C-02840783B890}"/>
              </a:ext>
            </a:extLst>
          </p:cNvPr>
          <p:cNvGraphicFramePr>
            <a:graphicFrameLocks noGrp="1"/>
          </p:cNvGraphicFramePr>
          <p:nvPr>
            <p:extLst>
              <p:ext uri="{D42A27DB-BD31-4B8C-83A1-F6EECF244321}">
                <p14:modId xmlns:p14="http://schemas.microsoft.com/office/powerpoint/2010/main" val="855420068"/>
              </p:ext>
            </p:extLst>
          </p:nvPr>
        </p:nvGraphicFramePr>
        <p:xfrm>
          <a:off x="345065" y="868927"/>
          <a:ext cx="4347282" cy="5423809"/>
        </p:xfrm>
        <a:graphic>
          <a:graphicData uri="http://schemas.openxmlformats.org/drawingml/2006/table">
            <a:tbl>
              <a:tblPr/>
              <a:tblGrid>
                <a:gridCol w="2161866">
                  <a:extLst>
                    <a:ext uri="{9D8B030D-6E8A-4147-A177-3AD203B41FA5}">
                      <a16:colId xmlns:a16="http://schemas.microsoft.com/office/drawing/2014/main" val="2239890202"/>
                    </a:ext>
                  </a:extLst>
                </a:gridCol>
                <a:gridCol w="1143000">
                  <a:extLst>
                    <a:ext uri="{9D8B030D-6E8A-4147-A177-3AD203B41FA5}">
                      <a16:colId xmlns:a16="http://schemas.microsoft.com/office/drawing/2014/main" val="2689129176"/>
                    </a:ext>
                  </a:extLst>
                </a:gridCol>
                <a:gridCol w="1042416">
                  <a:extLst>
                    <a:ext uri="{9D8B030D-6E8A-4147-A177-3AD203B41FA5}">
                      <a16:colId xmlns:a16="http://schemas.microsoft.com/office/drawing/2014/main" val="2315185908"/>
                    </a:ext>
                  </a:extLst>
                </a:gridCol>
              </a:tblGrid>
              <a:tr h="336358">
                <a:tc gridSpan="3">
                  <a:txBody>
                    <a:bodyPr/>
                    <a:lstStyle/>
                    <a:p>
                      <a:pPr algn="ctr" fontAlgn="ctr">
                        <a:buNone/>
                      </a:pPr>
                      <a:r>
                        <a:rPr lang="en-GB" sz="1400" b="1" i="0" u="none" strike="noStrike" dirty="0">
                          <a:solidFill>
                            <a:srgbClr val="000000"/>
                          </a:solidFill>
                          <a:effectLst/>
                          <a:latin typeface="Aptos" panose="020B0004020202020204" pitchFamily="34" charset="0"/>
                        </a:rPr>
                        <a:t>SPLW Top Referral Reasons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90502586"/>
                  </a:ext>
                </a:extLst>
              </a:tr>
              <a:tr h="256273">
                <a:tc>
                  <a:txBody>
                    <a:bodyPr/>
                    <a:lstStyle/>
                    <a:p>
                      <a:pPr algn="l" fontAlgn="ctr">
                        <a:buNone/>
                      </a:pPr>
                      <a:r>
                        <a:rPr lang="en-GB" sz="1200" b="1" i="0" u="none" strike="noStrike" dirty="0">
                          <a:solidFill>
                            <a:srgbClr val="000000"/>
                          </a:solidFill>
                          <a:effectLst/>
                          <a:latin typeface="Aptos" panose="020B0004020202020204" pitchFamily="34" charset="0"/>
                        </a:rPr>
                        <a:t> Reasons for Referral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a:solidFill>
                            <a:srgbClr val="000000"/>
                          </a:solidFill>
                          <a:effectLst/>
                          <a:latin typeface="Aptos" panose="020B0004020202020204" pitchFamily="34" charset="0"/>
                        </a:rPr>
                        <a:t>Number</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a:solidFill>
                            <a:srgbClr val="000000"/>
                          </a:solidFill>
                          <a:effectLst/>
                          <a:latin typeface="Aptos" panose="020B0004020202020204" pitchFamily="34" charset="0"/>
                        </a:rPr>
                        <a:t>Percentage</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6981435"/>
                  </a:ext>
                </a:extLst>
              </a:tr>
              <a:tr h="232246">
                <a:tc>
                  <a:txBody>
                    <a:bodyPr/>
                    <a:lstStyle/>
                    <a:p>
                      <a:pPr algn="l" fontAlgn="ctr">
                        <a:buNone/>
                      </a:pPr>
                      <a:r>
                        <a:rPr lang="en-GB" sz="1200" b="0" i="0" u="none" strike="noStrike" dirty="0">
                          <a:solidFill>
                            <a:srgbClr val="000000"/>
                          </a:solidFill>
                          <a:effectLst/>
                          <a:latin typeface="Aptos" panose="020B0004020202020204" pitchFamily="34" charset="0"/>
                        </a:rPr>
                        <a:t> Mental Health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172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16.12%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6337069"/>
                  </a:ext>
                </a:extLst>
              </a:tr>
              <a:tr h="232246">
                <a:tc>
                  <a:txBody>
                    <a:bodyPr/>
                    <a:lstStyle/>
                    <a:p>
                      <a:pPr algn="l" fontAlgn="ctr">
                        <a:buNone/>
                      </a:pPr>
                      <a:r>
                        <a:rPr lang="en-GB" sz="1200" b="0" i="0" u="none" strike="noStrike">
                          <a:solidFill>
                            <a:srgbClr val="000000"/>
                          </a:solidFill>
                          <a:effectLst/>
                          <a:latin typeface="Aptos" panose="020B0004020202020204" pitchFamily="34" charset="0"/>
                        </a:rPr>
                        <a:t> Loneliness / Isolation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11.72%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7779868"/>
                  </a:ext>
                </a:extLst>
              </a:tr>
              <a:tr h="232246">
                <a:tc>
                  <a:txBody>
                    <a:bodyPr/>
                    <a:lstStyle/>
                    <a:p>
                      <a:pPr algn="l" fontAlgn="ctr">
                        <a:buNone/>
                      </a:pPr>
                      <a:r>
                        <a:rPr lang="en-GB" sz="1200" b="0" i="0" u="none" strike="noStrike" dirty="0">
                          <a:solidFill>
                            <a:srgbClr val="000000"/>
                          </a:solidFill>
                          <a:effectLst/>
                          <a:latin typeface="Aptos" panose="020B0004020202020204" pitchFamily="34" charset="0"/>
                        </a:rPr>
                        <a:t> Finances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107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10.03%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049695"/>
                  </a:ext>
                </a:extLst>
              </a:tr>
              <a:tr h="464494">
                <a:tc>
                  <a:txBody>
                    <a:bodyPr/>
                    <a:lstStyle/>
                    <a:p>
                      <a:pPr algn="l" fontAlgn="ctr">
                        <a:buNone/>
                      </a:pPr>
                      <a:r>
                        <a:rPr lang="en-GB" sz="1200" b="0" i="0" u="none" strike="noStrike" dirty="0">
                          <a:solidFill>
                            <a:srgbClr val="000000"/>
                          </a:solidFill>
                          <a:effectLst/>
                          <a:latin typeface="Aptos" panose="020B0004020202020204" pitchFamily="34" charset="0"/>
                        </a:rPr>
                        <a:t> Managing a Long-term </a:t>
                      </a:r>
                      <a:br>
                        <a:rPr lang="en-GB" sz="1200" b="0" i="0" u="none" strike="noStrike" dirty="0">
                          <a:solidFill>
                            <a:srgbClr val="000000"/>
                          </a:solidFill>
                          <a:effectLst/>
                          <a:latin typeface="Aptos" panose="020B0004020202020204" pitchFamily="34" charset="0"/>
                        </a:rPr>
                      </a:br>
                      <a:r>
                        <a:rPr lang="en-GB" sz="1200" b="0" i="0" u="none" strike="noStrike" dirty="0">
                          <a:solidFill>
                            <a:srgbClr val="000000"/>
                          </a:solidFill>
                          <a:effectLst/>
                          <a:latin typeface="Aptos" panose="020B0004020202020204" pitchFamily="34" charset="0"/>
                        </a:rPr>
                        <a:t> Health Condition </a:t>
                      </a:r>
                    </a:p>
                  </a:txBody>
                  <a:tcPr marL="6111" marR="6111" marT="61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83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7.78%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0104009"/>
                  </a:ext>
                </a:extLst>
              </a:tr>
              <a:tr h="232246">
                <a:tc>
                  <a:txBody>
                    <a:bodyPr/>
                    <a:lstStyle/>
                    <a:p>
                      <a:pPr algn="l" fontAlgn="ctr">
                        <a:buNone/>
                      </a:pPr>
                      <a:r>
                        <a:rPr lang="en-GB" sz="1200" b="0" i="0" u="none" strike="noStrike">
                          <a:solidFill>
                            <a:srgbClr val="000000"/>
                          </a:solidFill>
                          <a:effectLst/>
                          <a:latin typeface="Aptos" panose="020B0004020202020204" pitchFamily="34" charset="0"/>
                        </a:rPr>
                        <a:t> Caring Responsibilities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80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7.50%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8429389"/>
                  </a:ext>
                </a:extLst>
              </a:tr>
              <a:tr h="232246">
                <a:tc>
                  <a:txBody>
                    <a:bodyPr/>
                    <a:lstStyle/>
                    <a:p>
                      <a:pPr algn="l" fontAlgn="ctr">
                        <a:buNone/>
                      </a:pPr>
                      <a:r>
                        <a:rPr lang="en-GB" sz="1200" b="0" i="0" u="none" strike="noStrike" dirty="0">
                          <a:solidFill>
                            <a:srgbClr val="000000"/>
                          </a:solidFill>
                          <a:effectLst/>
                          <a:latin typeface="Aptos" panose="020B0004020202020204" pitchFamily="34" charset="0"/>
                        </a:rPr>
                        <a:t> Day to Day Helping Hand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76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7.12%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4276194"/>
                  </a:ext>
                </a:extLst>
              </a:tr>
              <a:tr h="232246">
                <a:tc>
                  <a:txBody>
                    <a:bodyPr/>
                    <a:lstStyle/>
                    <a:p>
                      <a:pPr algn="l" fontAlgn="ctr">
                        <a:buNone/>
                      </a:pPr>
                      <a:r>
                        <a:rPr lang="en-GB" sz="1200" b="0" i="0" u="none" strike="noStrike" dirty="0">
                          <a:solidFill>
                            <a:srgbClr val="000000"/>
                          </a:solidFill>
                          <a:effectLst/>
                          <a:latin typeface="Aptos" panose="020B0004020202020204" pitchFamily="34" charset="0"/>
                        </a:rPr>
                        <a:t> Housing Problem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66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6.19%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9440339"/>
                  </a:ext>
                </a:extLst>
              </a:tr>
              <a:tr h="232246">
                <a:tc>
                  <a:txBody>
                    <a:bodyPr/>
                    <a:lstStyle/>
                    <a:p>
                      <a:pPr algn="l" fontAlgn="ctr">
                        <a:buNone/>
                      </a:pPr>
                      <a:r>
                        <a:rPr lang="en-GB" sz="1200" b="0" i="0" u="none" strike="noStrike">
                          <a:solidFill>
                            <a:srgbClr val="000000"/>
                          </a:solidFill>
                          <a:effectLst/>
                          <a:latin typeface="Aptos" panose="020B0004020202020204" pitchFamily="34" charset="0"/>
                        </a:rPr>
                        <a:t> Mobility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63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5.90%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3582808"/>
                  </a:ext>
                </a:extLst>
              </a:tr>
              <a:tr h="232246">
                <a:tc>
                  <a:txBody>
                    <a:bodyPr/>
                    <a:lstStyle/>
                    <a:p>
                      <a:pPr algn="l" fontAlgn="ctr">
                        <a:buNone/>
                      </a:pPr>
                      <a:r>
                        <a:rPr lang="en-GB" sz="1200" b="0" i="0" u="none" strike="noStrike" dirty="0">
                          <a:solidFill>
                            <a:srgbClr val="000000"/>
                          </a:solidFill>
                          <a:effectLst/>
                          <a:latin typeface="Aptos" panose="020B0004020202020204" pitchFamily="34" charset="0"/>
                        </a:rPr>
                        <a:t> Activities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4.69%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2123066"/>
                  </a:ext>
                </a:extLst>
              </a:tr>
              <a:tr h="232246">
                <a:tc>
                  <a:txBody>
                    <a:bodyPr/>
                    <a:lstStyle/>
                    <a:p>
                      <a:pPr algn="l" fontAlgn="ctr">
                        <a:buNone/>
                      </a:pPr>
                      <a:r>
                        <a:rPr lang="en-GB" sz="1200" b="0" i="0" u="none" strike="noStrike">
                          <a:solidFill>
                            <a:srgbClr val="000000"/>
                          </a:solidFill>
                          <a:effectLst/>
                          <a:latin typeface="Aptos" panose="020B0004020202020204" pitchFamily="34" charset="0"/>
                        </a:rPr>
                        <a:t> Motivation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46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4.31%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1508752"/>
                  </a:ext>
                </a:extLst>
              </a:tr>
              <a:tr h="232246">
                <a:tc>
                  <a:txBody>
                    <a:bodyPr/>
                    <a:lstStyle/>
                    <a:p>
                      <a:pPr algn="l" fontAlgn="ctr">
                        <a:buNone/>
                      </a:pPr>
                      <a:r>
                        <a:rPr lang="en-GB" sz="1200" b="0" i="0" u="none" strike="noStrike">
                          <a:solidFill>
                            <a:srgbClr val="000000"/>
                          </a:solidFill>
                          <a:effectLst/>
                          <a:latin typeface="Aptos" panose="020B0004020202020204" pitchFamily="34" charset="0"/>
                        </a:rPr>
                        <a:t> Employment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36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3.37%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1257042"/>
                  </a:ext>
                </a:extLst>
              </a:tr>
              <a:tr h="232246">
                <a:tc>
                  <a:txBody>
                    <a:bodyPr/>
                    <a:lstStyle/>
                    <a:p>
                      <a:pPr algn="l" fontAlgn="ctr">
                        <a:buNone/>
                      </a:pPr>
                      <a:r>
                        <a:rPr lang="en-GB" sz="1200" b="0" i="0" u="none" strike="noStrike">
                          <a:solidFill>
                            <a:srgbClr val="000000"/>
                          </a:solidFill>
                          <a:effectLst/>
                          <a:latin typeface="Aptos" panose="020B0004020202020204" pitchFamily="34" charset="0"/>
                        </a:rPr>
                        <a:t> Sedentary Lifestyle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36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3.37%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75377749"/>
                  </a:ext>
                </a:extLst>
              </a:tr>
              <a:tr h="333115">
                <a:tc>
                  <a:txBody>
                    <a:bodyPr/>
                    <a:lstStyle/>
                    <a:p>
                      <a:pPr algn="l" fontAlgn="ctr">
                        <a:buNone/>
                      </a:pPr>
                      <a:r>
                        <a:rPr lang="en-GB" sz="1200" b="0" i="0" u="none" strike="noStrike">
                          <a:solidFill>
                            <a:srgbClr val="000000"/>
                          </a:solidFill>
                          <a:effectLst/>
                          <a:latin typeface="Aptos" panose="020B0004020202020204" pitchFamily="34" charset="0"/>
                        </a:rPr>
                        <a:t> Substance Misuse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8760202"/>
                  </a:ext>
                </a:extLst>
              </a:tr>
              <a:tr h="317633">
                <a:tc>
                  <a:txBody>
                    <a:bodyPr/>
                    <a:lstStyle/>
                    <a:p>
                      <a:pPr algn="l" fontAlgn="ctr">
                        <a:buNone/>
                      </a:pPr>
                      <a:r>
                        <a:rPr lang="en-GB" sz="1200" b="0" i="0" u="none" strike="noStrike">
                          <a:solidFill>
                            <a:srgbClr val="000000"/>
                          </a:solidFill>
                          <a:effectLst/>
                          <a:latin typeface="Aptos" panose="020B0004020202020204" pitchFamily="34" charset="0"/>
                        </a:rPr>
                        <a:t> Legal Advice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1.97%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8076258"/>
                  </a:ext>
                </a:extLst>
              </a:tr>
              <a:tr h="232246">
                <a:tc>
                  <a:txBody>
                    <a:bodyPr/>
                    <a:lstStyle/>
                    <a:p>
                      <a:pPr algn="l" fontAlgn="ctr">
                        <a:buNone/>
                      </a:pPr>
                      <a:r>
                        <a:rPr lang="en-GB" sz="1200" b="0" i="0" u="none" strike="noStrike">
                          <a:solidFill>
                            <a:srgbClr val="000000"/>
                          </a:solidFill>
                          <a:effectLst/>
                          <a:latin typeface="Aptos" panose="020B0004020202020204" pitchFamily="34" charset="0"/>
                        </a:rPr>
                        <a:t> Bereavement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1.69%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52236"/>
                  </a:ext>
                </a:extLst>
              </a:tr>
              <a:tr h="232246">
                <a:tc>
                  <a:txBody>
                    <a:bodyPr/>
                    <a:lstStyle/>
                    <a:p>
                      <a:pPr algn="l" fontAlgn="ctr">
                        <a:buNone/>
                      </a:pPr>
                      <a:r>
                        <a:rPr lang="en-GB" sz="1200" b="0" i="0" u="none" strike="noStrike">
                          <a:solidFill>
                            <a:srgbClr val="000000"/>
                          </a:solidFill>
                          <a:effectLst/>
                          <a:latin typeface="Aptos" panose="020B0004020202020204" pitchFamily="34" charset="0"/>
                        </a:rPr>
                        <a:t> Transport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1.69%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2630502"/>
                  </a:ext>
                </a:extLst>
              </a:tr>
              <a:tr h="232246">
                <a:tc>
                  <a:txBody>
                    <a:bodyPr/>
                    <a:lstStyle/>
                    <a:p>
                      <a:pPr algn="l" fontAlgn="ctr">
                        <a:buNone/>
                      </a:pPr>
                      <a:r>
                        <a:rPr lang="en-GB" sz="1200" b="0" i="0" u="none" strike="noStrike">
                          <a:solidFill>
                            <a:srgbClr val="000000"/>
                          </a:solidFill>
                          <a:effectLst/>
                          <a:latin typeface="Aptos" panose="020B0004020202020204" pitchFamily="34" charset="0"/>
                        </a:rPr>
                        <a:t> Dementia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1.59%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4558466"/>
                  </a:ext>
                </a:extLst>
              </a:tr>
              <a:tr h="232246">
                <a:tc>
                  <a:txBody>
                    <a:bodyPr/>
                    <a:lstStyle/>
                    <a:p>
                      <a:pPr algn="l" fontAlgn="ctr">
                        <a:buNone/>
                      </a:pPr>
                      <a:r>
                        <a:rPr lang="en-GB" sz="1200" b="0" i="0" u="none" strike="noStrike">
                          <a:solidFill>
                            <a:srgbClr val="000000"/>
                          </a:solidFill>
                          <a:effectLst/>
                          <a:latin typeface="Aptos" panose="020B0004020202020204" pitchFamily="34" charset="0"/>
                        </a:rPr>
                        <a:t> Victim of Abuse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1.59%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6771415"/>
                  </a:ext>
                </a:extLst>
              </a:tr>
              <a:tr h="232246">
                <a:tc>
                  <a:txBody>
                    <a:bodyPr/>
                    <a:lstStyle/>
                    <a:p>
                      <a:pPr algn="l" fontAlgn="ctr">
                        <a:buNone/>
                      </a:pPr>
                      <a:r>
                        <a:rPr lang="en-GB" sz="1200" b="0" i="0" u="none" strike="noStrike">
                          <a:solidFill>
                            <a:srgbClr val="000000"/>
                          </a:solidFill>
                          <a:effectLst/>
                          <a:latin typeface="Aptos" panose="020B0004020202020204" pitchFamily="34" charset="0"/>
                        </a:rPr>
                        <a:t> Food Poverty</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1358029"/>
                  </a:ext>
                </a:extLst>
              </a:tr>
            </a:tbl>
          </a:graphicData>
        </a:graphic>
      </p:graphicFrame>
      <p:pic>
        <p:nvPicPr>
          <p:cNvPr id="10" name="imageSelected0">
            <a:extLst>
              <a:ext uri="{FF2B5EF4-FFF2-40B4-BE49-F238E27FC236}">
                <a16:creationId xmlns:a16="http://schemas.microsoft.com/office/drawing/2014/main" id="{C029FE32-D1D5-C52A-A7CF-A0A6798AA9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731601" y="83416"/>
            <a:ext cx="1368959" cy="1063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19A4B2E2-C34A-5400-0A0C-D8F31C03300D}"/>
              </a:ext>
            </a:extLst>
          </p:cNvPr>
          <p:cNvPicPr>
            <a:picLocks noChangeAspect="1"/>
          </p:cNvPicPr>
          <p:nvPr/>
        </p:nvPicPr>
        <p:blipFill>
          <a:blip r:embed="rId3"/>
          <a:stretch>
            <a:fillRect/>
          </a:stretch>
        </p:blipFill>
        <p:spPr>
          <a:xfrm>
            <a:off x="5180830" y="1644726"/>
            <a:ext cx="6800613" cy="4576514"/>
          </a:xfrm>
          <a:prstGeom prst="rect">
            <a:avLst/>
          </a:prstGeom>
        </p:spPr>
      </p:pic>
    </p:spTree>
    <p:extLst>
      <p:ext uri="{BB962C8B-B14F-4D97-AF65-F5344CB8AC3E}">
        <p14:creationId xmlns:p14="http://schemas.microsoft.com/office/powerpoint/2010/main" val="2931861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DE3B9C7-58B5-2261-E46A-4968F01FEC98}"/>
              </a:ext>
            </a:extLst>
          </p:cNvPr>
          <p:cNvSpPr txBox="1"/>
          <p:nvPr/>
        </p:nvSpPr>
        <p:spPr>
          <a:xfrm>
            <a:off x="3656891" y="236397"/>
            <a:ext cx="4825920" cy="400110"/>
          </a:xfrm>
          <a:prstGeom prst="rect">
            <a:avLst/>
          </a:prstGeom>
          <a:noFill/>
        </p:spPr>
        <p:txBody>
          <a:bodyPr wrap="square" rtlCol="0">
            <a:spAutoFit/>
          </a:bodyPr>
          <a:lstStyle/>
          <a:p>
            <a:r>
              <a:rPr lang="en-GB" sz="2000" b="1" dirty="0"/>
              <a:t>HWBC Referrals Quarter 4 - 2025/2026</a:t>
            </a:r>
          </a:p>
        </p:txBody>
      </p:sp>
      <p:graphicFrame>
        <p:nvGraphicFramePr>
          <p:cNvPr id="3" name="Table 2">
            <a:extLst>
              <a:ext uri="{FF2B5EF4-FFF2-40B4-BE49-F238E27FC236}">
                <a16:creationId xmlns:a16="http://schemas.microsoft.com/office/drawing/2014/main" id="{6CE34678-2DC5-97C3-5585-F1FE3DE95810}"/>
              </a:ext>
            </a:extLst>
          </p:cNvPr>
          <p:cNvGraphicFramePr>
            <a:graphicFrameLocks noGrp="1"/>
          </p:cNvGraphicFramePr>
          <p:nvPr>
            <p:extLst>
              <p:ext uri="{D42A27DB-BD31-4B8C-83A1-F6EECF244321}">
                <p14:modId xmlns:p14="http://schemas.microsoft.com/office/powerpoint/2010/main" val="4035833614"/>
              </p:ext>
            </p:extLst>
          </p:nvPr>
        </p:nvGraphicFramePr>
        <p:xfrm>
          <a:off x="538824" y="806447"/>
          <a:ext cx="4600103" cy="5402709"/>
        </p:xfrm>
        <a:graphic>
          <a:graphicData uri="http://schemas.openxmlformats.org/drawingml/2006/table">
            <a:tbl>
              <a:tblPr/>
              <a:tblGrid>
                <a:gridCol w="1856904">
                  <a:extLst>
                    <a:ext uri="{9D8B030D-6E8A-4147-A177-3AD203B41FA5}">
                      <a16:colId xmlns:a16="http://schemas.microsoft.com/office/drawing/2014/main" val="4113280335"/>
                    </a:ext>
                  </a:extLst>
                </a:gridCol>
                <a:gridCol w="694944">
                  <a:extLst>
                    <a:ext uri="{9D8B030D-6E8A-4147-A177-3AD203B41FA5}">
                      <a16:colId xmlns:a16="http://schemas.microsoft.com/office/drawing/2014/main" val="2420881234"/>
                    </a:ext>
                  </a:extLst>
                </a:gridCol>
                <a:gridCol w="932688">
                  <a:extLst>
                    <a:ext uri="{9D8B030D-6E8A-4147-A177-3AD203B41FA5}">
                      <a16:colId xmlns:a16="http://schemas.microsoft.com/office/drawing/2014/main" val="875348511"/>
                    </a:ext>
                  </a:extLst>
                </a:gridCol>
                <a:gridCol w="1115567">
                  <a:extLst>
                    <a:ext uri="{9D8B030D-6E8A-4147-A177-3AD203B41FA5}">
                      <a16:colId xmlns:a16="http://schemas.microsoft.com/office/drawing/2014/main" val="3949535673"/>
                    </a:ext>
                  </a:extLst>
                </a:gridCol>
              </a:tblGrid>
              <a:tr h="751898">
                <a:tc>
                  <a:txBody>
                    <a:bodyPr/>
                    <a:lstStyle/>
                    <a:p>
                      <a:pPr algn="l" fontAlgn="ctr">
                        <a:buNone/>
                      </a:pPr>
                      <a:r>
                        <a:rPr lang="en-GB" sz="1200" b="1" i="0" u="none" strike="noStrike" dirty="0">
                          <a:solidFill>
                            <a:srgbClr val="000000"/>
                          </a:solidFill>
                          <a:effectLst/>
                          <a:latin typeface="Aptos" panose="020B0004020202020204" pitchFamily="34" charset="0"/>
                        </a:rPr>
                        <a:t> Practice Name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a:solidFill>
                            <a:srgbClr val="000000"/>
                          </a:solidFill>
                          <a:effectLst/>
                          <a:latin typeface="Aptos" panose="020B0004020202020204" pitchFamily="34" charset="0"/>
                        </a:rPr>
                        <a:t>No. Referrals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a:solidFill>
                            <a:srgbClr val="000000"/>
                          </a:solidFill>
                          <a:effectLst/>
                          <a:latin typeface="Aptos" panose="020B0004020202020204" pitchFamily="34" charset="0"/>
                        </a:rPr>
                        <a:t>Referral Percentage </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a:solidFill>
                            <a:srgbClr val="000000"/>
                          </a:solidFill>
                          <a:effectLst/>
                          <a:latin typeface="Aptos" panose="020B0004020202020204" pitchFamily="34" charset="0"/>
                        </a:rPr>
                        <a:t>Representative Percentage</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5433015"/>
                  </a:ext>
                </a:extLst>
              </a:tr>
              <a:tr h="422801">
                <a:tc>
                  <a:txBody>
                    <a:bodyPr/>
                    <a:lstStyle/>
                    <a:p>
                      <a:pPr algn="l" fontAlgn="ctr">
                        <a:buNone/>
                      </a:pPr>
                      <a:r>
                        <a:rPr lang="en-GB" sz="1200" b="0" i="0" u="none" strike="noStrike" dirty="0">
                          <a:solidFill>
                            <a:srgbClr val="000000"/>
                          </a:solidFill>
                          <a:effectLst/>
                          <a:latin typeface="Aptos" panose="020B0004020202020204" pitchFamily="34" charset="0"/>
                        </a:rPr>
                        <a:t> Red Roofs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15.07%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13.19%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9554344"/>
                  </a:ext>
                </a:extLst>
              </a:tr>
              <a:tr h="422801">
                <a:tc>
                  <a:txBody>
                    <a:bodyPr/>
                    <a:lstStyle/>
                    <a:p>
                      <a:pPr algn="l" fontAlgn="ctr">
                        <a:buNone/>
                      </a:pPr>
                      <a:r>
                        <a:rPr lang="en-GB" sz="1200" b="0" i="0" u="none" strike="noStrike">
                          <a:solidFill>
                            <a:srgbClr val="000000"/>
                          </a:solidFill>
                          <a:effectLst/>
                          <a:latin typeface="Aptos" panose="020B0004020202020204" pitchFamily="34" charset="0"/>
                        </a:rPr>
                        <a:t> Riversley Road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14.38%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6.61%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0969744"/>
                  </a:ext>
                </a:extLst>
              </a:tr>
              <a:tr h="422801">
                <a:tc>
                  <a:txBody>
                    <a:bodyPr/>
                    <a:lstStyle/>
                    <a:p>
                      <a:pPr algn="l" fontAlgn="ctr">
                        <a:buNone/>
                      </a:pPr>
                      <a:r>
                        <a:rPr lang="en-GB" sz="1200" b="0" i="0" u="none" strike="noStrike">
                          <a:solidFill>
                            <a:srgbClr val="000000"/>
                          </a:solidFill>
                          <a:effectLst/>
                          <a:latin typeface="Aptos" panose="020B0004020202020204" pitchFamily="34" charset="0"/>
                        </a:rPr>
                        <a:t> Old Mill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13.01%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13.10%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6087486"/>
                  </a:ext>
                </a:extLst>
              </a:tr>
              <a:tr h="422801">
                <a:tc>
                  <a:txBody>
                    <a:bodyPr/>
                    <a:lstStyle/>
                    <a:p>
                      <a:pPr algn="l" fontAlgn="ctr">
                        <a:buNone/>
                      </a:pPr>
                      <a:r>
                        <a:rPr lang="en-GB" sz="1200" b="0" i="0" u="none" strike="noStrike">
                          <a:solidFill>
                            <a:srgbClr val="000000"/>
                          </a:solidFill>
                          <a:effectLst/>
                          <a:latin typeface="Aptos" panose="020B0004020202020204" pitchFamily="34" charset="0"/>
                        </a:rPr>
                        <a:t> Chapel End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12.33%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4.81%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3335458"/>
                  </a:ext>
                </a:extLst>
              </a:tr>
              <a:tr h="422801">
                <a:tc>
                  <a:txBody>
                    <a:bodyPr/>
                    <a:lstStyle/>
                    <a:p>
                      <a:pPr algn="l" fontAlgn="ctr">
                        <a:buNone/>
                      </a:pPr>
                      <a:r>
                        <a:rPr lang="en-GB" sz="1200" b="0" i="0" u="none" strike="noStrike">
                          <a:solidFill>
                            <a:srgbClr val="000000"/>
                          </a:solidFill>
                          <a:effectLst/>
                          <a:latin typeface="Aptos" panose="020B0004020202020204" pitchFamily="34" charset="0"/>
                        </a:rPr>
                        <a:t> Bedworth Health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10.96%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20.79%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766129"/>
                  </a:ext>
                </a:extLst>
              </a:tr>
              <a:tr h="422801">
                <a:tc>
                  <a:txBody>
                    <a:bodyPr/>
                    <a:lstStyle/>
                    <a:p>
                      <a:pPr algn="l" fontAlgn="ctr">
                        <a:buNone/>
                      </a:pPr>
                      <a:r>
                        <a:rPr lang="en-GB" sz="1200" b="0" i="0" u="none" strike="noStrike">
                          <a:solidFill>
                            <a:srgbClr val="000000"/>
                          </a:solidFill>
                          <a:effectLst/>
                          <a:latin typeface="Aptos" panose="020B0004020202020204" pitchFamily="34" charset="0"/>
                        </a:rPr>
                        <a:t> The Grange Medical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7.53%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11.79%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7722273"/>
                  </a:ext>
                </a:extLst>
              </a:tr>
              <a:tr h="422801">
                <a:tc>
                  <a:txBody>
                    <a:bodyPr/>
                    <a:lstStyle/>
                    <a:p>
                      <a:pPr algn="l" fontAlgn="ctr">
                        <a:buNone/>
                      </a:pPr>
                      <a:r>
                        <a:rPr lang="en-GB" sz="1200" b="0" i="0" u="none" strike="noStrike">
                          <a:solidFill>
                            <a:srgbClr val="000000"/>
                          </a:solidFill>
                          <a:effectLst/>
                          <a:latin typeface="Aptos" panose="020B0004020202020204" pitchFamily="34" charset="0"/>
                        </a:rPr>
                        <a:t> Manor Court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7.53%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8.15%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5929810"/>
                  </a:ext>
                </a:extLst>
              </a:tr>
              <a:tr h="422801">
                <a:tc>
                  <a:txBody>
                    <a:bodyPr/>
                    <a:lstStyle/>
                    <a:p>
                      <a:pPr algn="l" fontAlgn="ctr">
                        <a:buNone/>
                      </a:pPr>
                      <a:r>
                        <a:rPr lang="en-GB" sz="1200" b="0" i="0" u="none" strike="noStrike">
                          <a:solidFill>
                            <a:srgbClr val="000000"/>
                          </a:solidFill>
                          <a:effectLst/>
                          <a:latin typeface="Aptos" panose="020B0004020202020204" pitchFamily="34" charset="0"/>
                        </a:rPr>
                        <a:t> Bulkington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6.16%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5.71%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2047053"/>
                  </a:ext>
                </a:extLst>
              </a:tr>
              <a:tr h="422801">
                <a:tc>
                  <a:txBody>
                    <a:bodyPr/>
                    <a:lstStyle/>
                    <a:p>
                      <a:pPr algn="l" fontAlgn="ctr">
                        <a:buNone/>
                      </a:pPr>
                      <a:r>
                        <a:rPr lang="en-GB" sz="1200" b="0" i="0" u="none" strike="noStrike">
                          <a:solidFill>
                            <a:srgbClr val="000000"/>
                          </a:solidFill>
                          <a:effectLst/>
                          <a:latin typeface="Aptos" panose="020B0004020202020204" pitchFamily="34" charset="0"/>
                        </a:rPr>
                        <a:t> Queens Road Surgery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6.16%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2.67%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2593783"/>
                  </a:ext>
                </a:extLst>
              </a:tr>
              <a:tr h="422801">
                <a:tc>
                  <a:txBody>
                    <a:bodyPr/>
                    <a:lstStyle/>
                    <a:p>
                      <a:pPr algn="l" fontAlgn="ctr">
                        <a:buNone/>
                      </a:pPr>
                      <a:r>
                        <a:rPr lang="en-GB" sz="1200" b="0" i="0" u="none" strike="noStrike">
                          <a:solidFill>
                            <a:srgbClr val="000000"/>
                          </a:solidFill>
                          <a:effectLst/>
                          <a:latin typeface="Aptos" panose="020B0004020202020204" pitchFamily="34" charset="0"/>
                        </a:rPr>
                        <a:t> Arbury Medical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5.48%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9.49%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2533244"/>
                  </a:ext>
                </a:extLst>
              </a:tr>
              <a:tr h="422801">
                <a:tc>
                  <a:txBody>
                    <a:bodyPr/>
                    <a:lstStyle/>
                    <a:p>
                      <a:pPr algn="l" fontAlgn="ctr">
                        <a:buNone/>
                      </a:pPr>
                      <a:r>
                        <a:rPr lang="en-GB" sz="1200" b="0" i="0" u="none" strike="noStrike">
                          <a:solidFill>
                            <a:srgbClr val="000000"/>
                          </a:solidFill>
                          <a:effectLst/>
                          <a:latin typeface="Aptos" panose="020B0004020202020204" pitchFamily="34" charset="0"/>
                        </a:rPr>
                        <a:t> The Old Cole House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1.37%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3.68%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5695371"/>
                  </a:ext>
                </a:extLst>
              </a:tr>
            </a:tbl>
          </a:graphicData>
        </a:graphic>
      </p:graphicFrame>
      <p:pic>
        <p:nvPicPr>
          <p:cNvPr id="2" name="imageSelected0">
            <a:extLst>
              <a:ext uri="{FF2B5EF4-FFF2-40B4-BE49-F238E27FC236}">
                <a16:creationId xmlns:a16="http://schemas.microsoft.com/office/drawing/2014/main" id="{8CA6F91F-C458-EC54-ED44-0B56B4F770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731601" y="83416"/>
            <a:ext cx="1368959" cy="1063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9A3E5267-AC0C-4C3A-A40A-D8BE8FA44084}"/>
              </a:ext>
            </a:extLst>
          </p:cNvPr>
          <p:cNvGrpSpPr/>
          <p:nvPr/>
        </p:nvGrpSpPr>
        <p:grpSpPr>
          <a:xfrm>
            <a:off x="5480727" y="1353523"/>
            <a:ext cx="5824977" cy="4796046"/>
            <a:chOff x="5480727" y="1667363"/>
            <a:chExt cx="5824977" cy="4796046"/>
          </a:xfrm>
        </p:grpSpPr>
        <p:sp>
          <p:nvSpPr>
            <p:cNvPr id="11" name="TextBox 10">
              <a:extLst>
                <a:ext uri="{FF2B5EF4-FFF2-40B4-BE49-F238E27FC236}">
                  <a16:creationId xmlns:a16="http://schemas.microsoft.com/office/drawing/2014/main" id="{B64E17B7-1CE9-68FB-4FF7-887E04B0959D}"/>
                </a:ext>
              </a:extLst>
            </p:cNvPr>
            <p:cNvSpPr txBox="1"/>
            <p:nvPr/>
          </p:nvSpPr>
          <p:spPr>
            <a:xfrm rot="16200000">
              <a:off x="5125243" y="3290500"/>
              <a:ext cx="987967" cy="276999"/>
            </a:xfrm>
            <a:prstGeom prst="rect">
              <a:avLst/>
            </a:prstGeom>
            <a:noFill/>
          </p:spPr>
          <p:txBody>
            <a:bodyPr wrap="square" rtlCol="0">
              <a:spAutoFit/>
            </a:bodyPr>
            <a:lstStyle/>
            <a:p>
              <a:r>
                <a:rPr lang="en-GB" sz="1200" dirty="0"/>
                <a:t>GP Surgery</a:t>
              </a:r>
            </a:p>
          </p:txBody>
        </p:sp>
        <p:sp>
          <p:nvSpPr>
            <p:cNvPr id="12" name="TextBox 11">
              <a:extLst>
                <a:ext uri="{FF2B5EF4-FFF2-40B4-BE49-F238E27FC236}">
                  <a16:creationId xmlns:a16="http://schemas.microsoft.com/office/drawing/2014/main" id="{514CD547-94D6-B518-8293-DDFC606AF861}"/>
                </a:ext>
              </a:extLst>
            </p:cNvPr>
            <p:cNvSpPr txBox="1"/>
            <p:nvPr/>
          </p:nvSpPr>
          <p:spPr>
            <a:xfrm>
              <a:off x="7798084" y="6186410"/>
              <a:ext cx="1850578" cy="276999"/>
            </a:xfrm>
            <a:prstGeom prst="rect">
              <a:avLst/>
            </a:prstGeom>
            <a:noFill/>
          </p:spPr>
          <p:txBody>
            <a:bodyPr wrap="square" rtlCol="0">
              <a:spAutoFit/>
            </a:bodyPr>
            <a:lstStyle/>
            <a:p>
              <a:r>
                <a:rPr lang="en-GB" sz="1200" dirty="0"/>
                <a:t>Number of Referrals </a:t>
              </a:r>
            </a:p>
          </p:txBody>
        </p:sp>
        <p:sp>
          <p:nvSpPr>
            <p:cNvPr id="13" name="TextBox 12">
              <a:extLst>
                <a:ext uri="{FF2B5EF4-FFF2-40B4-BE49-F238E27FC236}">
                  <a16:creationId xmlns:a16="http://schemas.microsoft.com/office/drawing/2014/main" id="{8B93639A-CFF5-9C03-1C03-4E1ED2AF4B32}"/>
                </a:ext>
              </a:extLst>
            </p:cNvPr>
            <p:cNvSpPr txBox="1"/>
            <p:nvPr/>
          </p:nvSpPr>
          <p:spPr>
            <a:xfrm>
              <a:off x="6986161" y="1667363"/>
              <a:ext cx="3275220" cy="369332"/>
            </a:xfrm>
            <a:prstGeom prst="rect">
              <a:avLst/>
            </a:prstGeom>
            <a:noFill/>
          </p:spPr>
          <p:txBody>
            <a:bodyPr wrap="square" rtlCol="0">
              <a:spAutoFit/>
            </a:bodyPr>
            <a:lstStyle/>
            <a:p>
              <a:r>
                <a:rPr lang="en-GB" b="1" dirty="0"/>
                <a:t>HWBC Referrals – Total 146</a:t>
              </a:r>
            </a:p>
          </p:txBody>
        </p:sp>
        <p:pic>
          <p:nvPicPr>
            <p:cNvPr id="10" name="Picture 9">
              <a:extLst>
                <a:ext uri="{FF2B5EF4-FFF2-40B4-BE49-F238E27FC236}">
                  <a16:creationId xmlns:a16="http://schemas.microsoft.com/office/drawing/2014/main" id="{D1C3A4A3-F682-3201-BCD1-9AD9F629BFBA}"/>
                </a:ext>
              </a:extLst>
            </p:cNvPr>
            <p:cNvPicPr>
              <a:picLocks noChangeAspect="1"/>
            </p:cNvPicPr>
            <p:nvPr/>
          </p:nvPicPr>
          <p:blipFill>
            <a:blip r:embed="rId3"/>
            <a:stretch>
              <a:fillRect/>
            </a:stretch>
          </p:blipFill>
          <p:spPr>
            <a:xfrm>
              <a:off x="5941838" y="2187242"/>
              <a:ext cx="5363866" cy="3663955"/>
            </a:xfrm>
            <a:prstGeom prst="rect">
              <a:avLst/>
            </a:prstGeom>
          </p:spPr>
        </p:pic>
      </p:grpSp>
      <p:sp>
        <p:nvSpPr>
          <p:cNvPr id="4" name="Footer Placeholder 3">
            <a:extLst>
              <a:ext uri="{FF2B5EF4-FFF2-40B4-BE49-F238E27FC236}">
                <a16:creationId xmlns:a16="http://schemas.microsoft.com/office/drawing/2014/main" id="{3ADF862C-1C38-8914-6492-56F8A7EE3E17}"/>
              </a:ext>
            </a:extLst>
          </p:cNvPr>
          <p:cNvSpPr>
            <a:spLocks noGrp="1"/>
          </p:cNvSpPr>
          <p:nvPr>
            <p:ph type="ftr" sz="quarter" idx="11"/>
          </p:nvPr>
        </p:nvSpPr>
        <p:spPr>
          <a:xfrm>
            <a:off x="538824" y="6356350"/>
            <a:ext cx="11375808" cy="365125"/>
          </a:xfrm>
        </p:spPr>
        <p:txBody>
          <a:bodyPr/>
          <a:lstStyle/>
          <a:p>
            <a:r>
              <a:rPr lang="en-GB" dirty="0">
                <a:solidFill>
                  <a:schemeClr val="tx1"/>
                </a:solidFill>
              </a:rPr>
              <a:t>Technical issues with the JOY referral button in EMIS impacted referral volumes for </a:t>
            </a:r>
            <a:r>
              <a:rPr lang="en-GB" dirty="0" err="1">
                <a:solidFill>
                  <a:schemeClr val="tx1"/>
                </a:solidFill>
              </a:rPr>
              <a:t>Riversley</a:t>
            </a:r>
            <a:r>
              <a:rPr lang="en-GB" dirty="0">
                <a:solidFill>
                  <a:schemeClr val="tx1"/>
                </a:solidFill>
              </a:rPr>
              <a:t> Road, Chapel End, The PCN Hub, and Manor Court during this quarter.</a:t>
            </a:r>
          </a:p>
        </p:txBody>
      </p:sp>
    </p:spTree>
    <p:extLst>
      <p:ext uri="{BB962C8B-B14F-4D97-AF65-F5344CB8AC3E}">
        <p14:creationId xmlns:p14="http://schemas.microsoft.com/office/powerpoint/2010/main" val="3680398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45046C-86F5-445A-E1E0-B20C90ECB1A2}"/>
              </a:ext>
            </a:extLst>
          </p:cNvPr>
          <p:cNvSpPr txBox="1"/>
          <p:nvPr/>
        </p:nvSpPr>
        <p:spPr>
          <a:xfrm>
            <a:off x="2545570" y="301923"/>
            <a:ext cx="6062431" cy="400110"/>
          </a:xfrm>
          <a:prstGeom prst="rect">
            <a:avLst/>
          </a:prstGeom>
          <a:noFill/>
        </p:spPr>
        <p:txBody>
          <a:bodyPr wrap="square" rtlCol="0">
            <a:spAutoFit/>
          </a:bodyPr>
          <a:lstStyle/>
          <a:p>
            <a:pPr algn="ctr"/>
            <a:r>
              <a:rPr lang="en-GB" sz="2000" b="1" dirty="0"/>
              <a:t>HWBC Top Referral Reasons Quarter 4 - 2025/2026</a:t>
            </a:r>
          </a:p>
        </p:txBody>
      </p:sp>
      <p:graphicFrame>
        <p:nvGraphicFramePr>
          <p:cNvPr id="9" name="Table 8">
            <a:extLst>
              <a:ext uri="{FF2B5EF4-FFF2-40B4-BE49-F238E27FC236}">
                <a16:creationId xmlns:a16="http://schemas.microsoft.com/office/drawing/2014/main" id="{5DDABA02-80C2-11E4-C046-91CE960DD792}"/>
              </a:ext>
            </a:extLst>
          </p:cNvPr>
          <p:cNvGraphicFramePr>
            <a:graphicFrameLocks noGrp="1"/>
          </p:cNvGraphicFramePr>
          <p:nvPr>
            <p:extLst>
              <p:ext uri="{D42A27DB-BD31-4B8C-83A1-F6EECF244321}">
                <p14:modId xmlns:p14="http://schemas.microsoft.com/office/powerpoint/2010/main" val="1702716686"/>
              </p:ext>
            </p:extLst>
          </p:nvPr>
        </p:nvGraphicFramePr>
        <p:xfrm>
          <a:off x="1042416" y="1453896"/>
          <a:ext cx="3819936" cy="4463251"/>
        </p:xfrm>
        <a:graphic>
          <a:graphicData uri="http://schemas.openxmlformats.org/drawingml/2006/table">
            <a:tbl>
              <a:tblPr/>
              <a:tblGrid>
                <a:gridCol w="1917193">
                  <a:extLst>
                    <a:ext uri="{9D8B030D-6E8A-4147-A177-3AD203B41FA5}">
                      <a16:colId xmlns:a16="http://schemas.microsoft.com/office/drawing/2014/main" val="515051617"/>
                    </a:ext>
                  </a:extLst>
                </a:gridCol>
                <a:gridCol w="825997">
                  <a:extLst>
                    <a:ext uri="{9D8B030D-6E8A-4147-A177-3AD203B41FA5}">
                      <a16:colId xmlns:a16="http://schemas.microsoft.com/office/drawing/2014/main" val="1687388992"/>
                    </a:ext>
                  </a:extLst>
                </a:gridCol>
                <a:gridCol w="1076746">
                  <a:extLst>
                    <a:ext uri="{9D8B030D-6E8A-4147-A177-3AD203B41FA5}">
                      <a16:colId xmlns:a16="http://schemas.microsoft.com/office/drawing/2014/main" val="1711200778"/>
                    </a:ext>
                  </a:extLst>
                </a:gridCol>
              </a:tblGrid>
              <a:tr h="630936">
                <a:tc gridSpan="3">
                  <a:txBody>
                    <a:bodyPr/>
                    <a:lstStyle/>
                    <a:p>
                      <a:pPr algn="ctr" fontAlgn="ctr">
                        <a:buNone/>
                      </a:pPr>
                      <a:r>
                        <a:rPr lang="en-GB" sz="1400" b="1" i="0" u="none" strike="noStrike" dirty="0">
                          <a:solidFill>
                            <a:srgbClr val="000000"/>
                          </a:solidFill>
                          <a:effectLst/>
                          <a:latin typeface="Aptos" panose="020B0004020202020204" pitchFamily="34" charset="0"/>
                        </a:rPr>
                        <a:t>HWBC Top Referral Reasons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51722382"/>
                  </a:ext>
                </a:extLst>
              </a:tr>
              <a:tr h="502920">
                <a:tc>
                  <a:txBody>
                    <a:bodyPr/>
                    <a:lstStyle/>
                    <a:p>
                      <a:pPr algn="l" fontAlgn="ctr">
                        <a:buNone/>
                      </a:pPr>
                      <a:r>
                        <a:rPr lang="en-GB" sz="1200" b="1" i="0" u="none" strike="noStrike" dirty="0">
                          <a:solidFill>
                            <a:srgbClr val="000000"/>
                          </a:solidFill>
                          <a:effectLst/>
                          <a:latin typeface="Aptos" panose="020B0004020202020204" pitchFamily="34" charset="0"/>
                        </a:rPr>
                        <a:t> Reasons for Referral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dirty="0">
                          <a:solidFill>
                            <a:srgbClr val="000000"/>
                          </a:solidFill>
                          <a:effectLst/>
                          <a:latin typeface="Aptos" panose="020B0004020202020204" pitchFamily="34" charset="0"/>
                        </a:rPr>
                        <a:t>Number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1" i="0" u="none" strike="noStrike" dirty="0">
                          <a:solidFill>
                            <a:srgbClr val="000000"/>
                          </a:solidFill>
                          <a:effectLst/>
                          <a:latin typeface="Aptos" panose="020B0004020202020204" pitchFamily="34" charset="0"/>
                        </a:rPr>
                        <a:t>Percentage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6644678"/>
                  </a:ext>
                </a:extLst>
              </a:tr>
              <a:tr h="665594">
                <a:tc>
                  <a:txBody>
                    <a:bodyPr/>
                    <a:lstStyle/>
                    <a:p>
                      <a:pPr algn="l" rtl="0" fontAlgn="ctr">
                        <a:buNone/>
                      </a:pPr>
                      <a:r>
                        <a:rPr lang="en-GB" sz="1200" b="0" i="0" u="none" strike="noStrike" dirty="0">
                          <a:solidFill>
                            <a:srgbClr val="000000"/>
                          </a:solidFill>
                          <a:effectLst/>
                          <a:latin typeface="Aptos" panose="020B0004020202020204" pitchFamily="34" charset="0"/>
                        </a:rPr>
                        <a:t> High Body Weight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29.19%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6379397"/>
                  </a:ext>
                </a:extLst>
              </a:tr>
              <a:tr h="667019">
                <a:tc>
                  <a:txBody>
                    <a:bodyPr/>
                    <a:lstStyle/>
                    <a:p>
                      <a:pPr algn="l" fontAlgn="ctr">
                        <a:buNone/>
                      </a:pPr>
                      <a:r>
                        <a:rPr lang="en-GB" sz="1200" b="0" i="0" u="none" strike="noStrike" dirty="0">
                          <a:solidFill>
                            <a:srgbClr val="000000"/>
                          </a:solidFill>
                          <a:effectLst/>
                          <a:latin typeface="Aptos" panose="020B0004020202020204" pitchFamily="34" charset="0"/>
                        </a:rPr>
                        <a:t> Healthy Living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46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22.01%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429063"/>
                  </a:ext>
                </a:extLst>
              </a:tr>
              <a:tr h="665594">
                <a:tc>
                  <a:txBody>
                    <a:bodyPr/>
                    <a:lstStyle/>
                    <a:p>
                      <a:pPr algn="l" rtl="0" fontAlgn="ctr">
                        <a:buNone/>
                      </a:pPr>
                      <a:r>
                        <a:rPr lang="en-GB" sz="1200" b="0" i="0" u="none" strike="noStrike" dirty="0">
                          <a:solidFill>
                            <a:srgbClr val="000000"/>
                          </a:solidFill>
                          <a:effectLst/>
                          <a:latin typeface="Aptos" panose="020B0004020202020204" pitchFamily="34" charset="0"/>
                        </a:rPr>
                        <a:t> Eating Habits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37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17.70%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2107455"/>
                  </a:ext>
                </a:extLst>
              </a:tr>
              <a:tr h="665594">
                <a:tc>
                  <a:txBody>
                    <a:bodyPr/>
                    <a:lstStyle/>
                    <a:p>
                      <a:pPr algn="l" rtl="0" fontAlgn="ctr">
                        <a:buNone/>
                      </a:pPr>
                      <a:r>
                        <a:rPr lang="en-GB" sz="1200" b="0" i="0" u="none" strike="noStrike" dirty="0">
                          <a:solidFill>
                            <a:srgbClr val="000000"/>
                          </a:solidFill>
                          <a:effectLst/>
                          <a:latin typeface="Aptos" panose="020B0004020202020204" pitchFamily="34" charset="0"/>
                        </a:rPr>
                        <a:t> Motivation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36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17.22%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2210721"/>
                  </a:ext>
                </a:extLst>
              </a:tr>
              <a:tr h="665594">
                <a:tc>
                  <a:txBody>
                    <a:bodyPr/>
                    <a:lstStyle/>
                    <a:p>
                      <a:pPr algn="l" rtl="0" fontAlgn="ctr">
                        <a:buNone/>
                      </a:pPr>
                      <a:r>
                        <a:rPr lang="en-GB" sz="1200" b="0" i="0" u="none" strike="noStrike" dirty="0">
                          <a:solidFill>
                            <a:srgbClr val="000000"/>
                          </a:solidFill>
                          <a:effectLst/>
                          <a:latin typeface="Aptos" panose="020B0004020202020204" pitchFamily="34" charset="0"/>
                        </a:rPr>
                        <a:t> Mental Health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13.88%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8808916"/>
                  </a:ext>
                </a:extLst>
              </a:tr>
            </a:tbl>
          </a:graphicData>
        </a:graphic>
      </p:graphicFrame>
      <p:pic>
        <p:nvPicPr>
          <p:cNvPr id="3" name="imageSelected0">
            <a:extLst>
              <a:ext uri="{FF2B5EF4-FFF2-40B4-BE49-F238E27FC236}">
                <a16:creationId xmlns:a16="http://schemas.microsoft.com/office/drawing/2014/main" id="{700C8FD6-97FC-0EC8-B131-BA2CE15177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731601" y="83416"/>
            <a:ext cx="1368959" cy="1063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DA145A12-40FA-527B-1E81-423A0D7609E8}"/>
              </a:ext>
            </a:extLst>
          </p:cNvPr>
          <p:cNvGrpSpPr/>
          <p:nvPr/>
        </p:nvGrpSpPr>
        <p:grpSpPr>
          <a:xfrm>
            <a:off x="5474613" y="1453896"/>
            <a:ext cx="5941467" cy="4565292"/>
            <a:chOff x="5703814" y="1711166"/>
            <a:chExt cx="5941467" cy="4565292"/>
          </a:xfrm>
        </p:grpSpPr>
        <p:sp>
          <p:nvSpPr>
            <p:cNvPr id="12" name="TextBox 11">
              <a:extLst>
                <a:ext uri="{FF2B5EF4-FFF2-40B4-BE49-F238E27FC236}">
                  <a16:creationId xmlns:a16="http://schemas.microsoft.com/office/drawing/2014/main" id="{14AF6FFA-3169-D198-DDCA-5F1BE453DBEF}"/>
                </a:ext>
              </a:extLst>
            </p:cNvPr>
            <p:cNvSpPr txBox="1"/>
            <p:nvPr/>
          </p:nvSpPr>
          <p:spPr>
            <a:xfrm rot="16200000">
              <a:off x="5211049" y="3690669"/>
              <a:ext cx="1262530" cy="276999"/>
            </a:xfrm>
            <a:prstGeom prst="rect">
              <a:avLst/>
            </a:prstGeom>
            <a:noFill/>
          </p:spPr>
          <p:txBody>
            <a:bodyPr wrap="square" rtlCol="0">
              <a:spAutoFit/>
            </a:bodyPr>
            <a:lstStyle/>
            <a:p>
              <a:r>
                <a:rPr lang="en-GB" sz="1200" dirty="0"/>
                <a:t>Referral Reason</a:t>
              </a:r>
            </a:p>
          </p:txBody>
        </p:sp>
        <p:sp>
          <p:nvSpPr>
            <p:cNvPr id="13" name="TextBox 12">
              <a:extLst>
                <a:ext uri="{FF2B5EF4-FFF2-40B4-BE49-F238E27FC236}">
                  <a16:creationId xmlns:a16="http://schemas.microsoft.com/office/drawing/2014/main" id="{3D941B83-EE7A-56BB-A6C9-89D5279DC6C2}"/>
                </a:ext>
              </a:extLst>
            </p:cNvPr>
            <p:cNvSpPr txBox="1"/>
            <p:nvPr/>
          </p:nvSpPr>
          <p:spPr>
            <a:xfrm>
              <a:off x="8466497" y="5999459"/>
              <a:ext cx="1575102" cy="276999"/>
            </a:xfrm>
            <a:prstGeom prst="rect">
              <a:avLst/>
            </a:prstGeom>
            <a:noFill/>
          </p:spPr>
          <p:txBody>
            <a:bodyPr wrap="square" rtlCol="0">
              <a:spAutoFit/>
            </a:bodyPr>
            <a:lstStyle/>
            <a:p>
              <a:r>
                <a:rPr lang="en-GB" sz="1200" dirty="0"/>
                <a:t>Number of Referrals </a:t>
              </a:r>
            </a:p>
          </p:txBody>
        </p:sp>
        <p:sp>
          <p:nvSpPr>
            <p:cNvPr id="14" name="TextBox 13">
              <a:extLst>
                <a:ext uri="{FF2B5EF4-FFF2-40B4-BE49-F238E27FC236}">
                  <a16:creationId xmlns:a16="http://schemas.microsoft.com/office/drawing/2014/main" id="{7F16576E-ACCA-AF9A-2D78-3DF2FB9D9978}"/>
                </a:ext>
              </a:extLst>
            </p:cNvPr>
            <p:cNvSpPr txBox="1"/>
            <p:nvPr/>
          </p:nvSpPr>
          <p:spPr>
            <a:xfrm>
              <a:off x="7534801" y="1711166"/>
              <a:ext cx="3438495" cy="369332"/>
            </a:xfrm>
            <a:prstGeom prst="rect">
              <a:avLst/>
            </a:prstGeom>
            <a:noFill/>
          </p:spPr>
          <p:txBody>
            <a:bodyPr wrap="square" rtlCol="0">
              <a:spAutoFit/>
            </a:bodyPr>
            <a:lstStyle/>
            <a:p>
              <a:r>
                <a:rPr lang="en-GB" b="1" dirty="0"/>
                <a:t>HWBC Top Referral Reasons </a:t>
              </a:r>
            </a:p>
          </p:txBody>
        </p:sp>
        <p:pic>
          <p:nvPicPr>
            <p:cNvPr id="6" name="Picture 5">
              <a:extLst>
                <a:ext uri="{FF2B5EF4-FFF2-40B4-BE49-F238E27FC236}">
                  <a16:creationId xmlns:a16="http://schemas.microsoft.com/office/drawing/2014/main" id="{2CC084F4-47D0-5518-4681-BE3BD6798A70}"/>
                </a:ext>
              </a:extLst>
            </p:cNvPr>
            <p:cNvPicPr>
              <a:picLocks noChangeAspect="1"/>
            </p:cNvPicPr>
            <p:nvPr/>
          </p:nvPicPr>
          <p:blipFill>
            <a:blip r:embed="rId3"/>
            <a:stretch>
              <a:fillRect/>
            </a:stretch>
          </p:blipFill>
          <p:spPr>
            <a:xfrm>
              <a:off x="6211188" y="2262480"/>
              <a:ext cx="5434093" cy="3448739"/>
            </a:xfrm>
            <a:prstGeom prst="rect">
              <a:avLst/>
            </a:prstGeom>
          </p:spPr>
        </p:pic>
      </p:grpSp>
    </p:spTree>
    <p:extLst>
      <p:ext uri="{BB962C8B-B14F-4D97-AF65-F5344CB8AC3E}">
        <p14:creationId xmlns:p14="http://schemas.microsoft.com/office/powerpoint/2010/main" val="50560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4A47500-592F-5860-7C78-4C7E092ADC66}"/>
              </a:ext>
            </a:extLst>
          </p:cNvPr>
          <p:cNvSpPr txBox="1"/>
          <p:nvPr/>
        </p:nvSpPr>
        <p:spPr>
          <a:xfrm>
            <a:off x="4771787" y="242293"/>
            <a:ext cx="2648425" cy="404325"/>
          </a:xfrm>
          <a:prstGeom prst="rect">
            <a:avLst/>
          </a:prstGeom>
          <a:noFill/>
        </p:spPr>
        <p:txBody>
          <a:bodyPr wrap="square" rtlCol="0">
            <a:spAutoFit/>
          </a:bodyPr>
          <a:lstStyle/>
          <a:p>
            <a:r>
              <a:rPr lang="en-GB" sz="2000" b="1" dirty="0"/>
              <a:t>Current Waiting Lists</a:t>
            </a:r>
          </a:p>
        </p:txBody>
      </p:sp>
      <p:graphicFrame>
        <p:nvGraphicFramePr>
          <p:cNvPr id="9" name="Table 8">
            <a:extLst>
              <a:ext uri="{FF2B5EF4-FFF2-40B4-BE49-F238E27FC236}">
                <a16:creationId xmlns:a16="http://schemas.microsoft.com/office/drawing/2014/main" id="{DE8F5D6F-1E7B-DC48-C0B2-F0A824C19666}"/>
              </a:ext>
            </a:extLst>
          </p:cNvPr>
          <p:cNvGraphicFramePr>
            <a:graphicFrameLocks noGrp="1"/>
          </p:cNvGraphicFramePr>
          <p:nvPr>
            <p:extLst>
              <p:ext uri="{D42A27DB-BD31-4B8C-83A1-F6EECF244321}">
                <p14:modId xmlns:p14="http://schemas.microsoft.com/office/powerpoint/2010/main" val="1559316847"/>
              </p:ext>
            </p:extLst>
          </p:nvPr>
        </p:nvGraphicFramePr>
        <p:xfrm>
          <a:off x="4129348" y="5042821"/>
          <a:ext cx="3933301" cy="1399623"/>
        </p:xfrm>
        <a:graphic>
          <a:graphicData uri="http://schemas.openxmlformats.org/drawingml/2006/table">
            <a:tbl>
              <a:tblPr/>
              <a:tblGrid>
                <a:gridCol w="2996004">
                  <a:extLst>
                    <a:ext uri="{9D8B030D-6E8A-4147-A177-3AD203B41FA5}">
                      <a16:colId xmlns:a16="http://schemas.microsoft.com/office/drawing/2014/main" val="4116947704"/>
                    </a:ext>
                  </a:extLst>
                </a:gridCol>
                <a:gridCol w="937297">
                  <a:extLst>
                    <a:ext uri="{9D8B030D-6E8A-4147-A177-3AD203B41FA5}">
                      <a16:colId xmlns:a16="http://schemas.microsoft.com/office/drawing/2014/main" val="509623879"/>
                    </a:ext>
                  </a:extLst>
                </a:gridCol>
              </a:tblGrid>
              <a:tr h="466541">
                <a:tc>
                  <a:txBody>
                    <a:bodyPr/>
                    <a:lstStyle/>
                    <a:p>
                      <a:pPr algn="l" fontAlgn="ctr"/>
                      <a:r>
                        <a:rPr lang="en-GB" sz="1400" b="0" i="0" u="none" strike="noStrike" dirty="0">
                          <a:solidFill>
                            <a:srgbClr val="000000"/>
                          </a:solidFill>
                          <a:effectLst/>
                          <a:latin typeface="+mn-lt"/>
                        </a:rPr>
                        <a:t> Nuneaton North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Narrow" panose="020B0004020202020204" pitchFamily="34" charset="0"/>
                        </a:rPr>
                        <a:t>128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8662775"/>
                  </a:ext>
                </a:extLst>
              </a:tr>
              <a:tr h="466541">
                <a:tc>
                  <a:txBody>
                    <a:bodyPr/>
                    <a:lstStyle/>
                    <a:p>
                      <a:pPr algn="l" fontAlgn="ctr"/>
                      <a:r>
                        <a:rPr lang="en-GB" sz="1400" b="0" i="0" u="none" strike="noStrike" dirty="0">
                          <a:solidFill>
                            <a:srgbClr val="000000"/>
                          </a:solidFill>
                          <a:effectLst/>
                          <a:latin typeface="+mn-lt"/>
                        </a:rPr>
                        <a:t> Nuneaton South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Narrow" panose="020B0004020202020204" pitchFamily="34" charset="0"/>
                        </a:rPr>
                        <a:t>124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4492212"/>
                  </a:ext>
                </a:extLst>
              </a:tr>
              <a:tr h="466541">
                <a:tc>
                  <a:txBody>
                    <a:bodyPr/>
                    <a:lstStyle/>
                    <a:p>
                      <a:pPr algn="l" fontAlgn="ctr"/>
                      <a:r>
                        <a:rPr lang="en-GB" sz="1400" b="0" i="0" u="none" strike="noStrike" dirty="0">
                          <a:solidFill>
                            <a:srgbClr val="000000"/>
                          </a:solidFill>
                          <a:effectLst/>
                          <a:latin typeface="+mn-lt"/>
                        </a:rPr>
                        <a:t> Health &amp; Wellbeing Coaches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0" i="0" u="none" strike="noStrike" dirty="0">
                          <a:solidFill>
                            <a:srgbClr val="000000"/>
                          </a:solidFill>
                          <a:effectLst/>
                          <a:latin typeface="Aptos Narrow" panose="020B0004020202020204" pitchFamily="34" charset="0"/>
                        </a:rPr>
                        <a:t>43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7427597"/>
                  </a:ext>
                </a:extLst>
              </a:tr>
            </a:tbl>
          </a:graphicData>
        </a:graphic>
      </p:graphicFrame>
      <p:pic>
        <p:nvPicPr>
          <p:cNvPr id="4" name="imageSelected0">
            <a:extLst>
              <a:ext uri="{FF2B5EF4-FFF2-40B4-BE49-F238E27FC236}">
                <a16:creationId xmlns:a16="http://schemas.microsoft.com/office/drawing/2014/main" id="{8BF888FF-1254-7E4F-6D80-184FDC6BF6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731601" y="83416"/>
            <a:ext cx="1368959" cy="1063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774ABF44-3033-37C8-7F13-9CC2CE50B117}"/>
              </a:ext>
            </a:extLst>
          </p:cNvPr>
          <p:cNvPicPr>
            <a:picLocks noChangeAspect="1"/>
          </p:cNvPicPr>
          <p:nvPr/>
        </p:nvPicPr>
        <p:blipFill>
          <a:blip r:embed="rId3"/>
          <a:stretch>
            <a:fillRect/>
          </a:stretch>
        </p:blipFill>
        <p:spPr>
          <a:xfrm>
            <a:off x="2859652" y="805544"/>
            <a:ext cx="6472696" cy="3990684"/>
          </a:xfrm>
          <a:prstGeom prst="rect">
            <a:avLst/>
          </a:prstGeom>
        </p:spPr>
      </p:pic>
    </p:spTree>
    <p:extLst>
      <p:ext uri="{BB962C8B-B14F-4D97-AF65-F5344CB8AC3E}">
        <p14:creationId xmlns:p14="http://schemas.microsoft.com/office/powerpoint/2010/main" val="2660285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163A24A-A7E3-9211-1A55-BA3B0FA4A8B7}"/>
              </a:ext>
            </a:extLst>
          </p:cNvPr>
          <p:cNvSpPr txBox="1"/>
          <p:nvPr/>
        </p:nvSpPr>
        <p:spPr>
          <a:xfrm>
            <a:off x="2074644" y="325895"/>
            <a:ext cx="8042712" cy="400110"/>
          </a:xfrm>
          <a:prstGeom prst="rect">
            <a:avLst/>
          </a:prstGeom>
          <a:noFill/>
        </p:spPr>
        <p:txBody>
          <a:bodyPr wrap="square" rtlCol="0">
            <a:spAutoFit/>
          </a:bodyPr>
          <a:lstStyle/>
          <a:p>
            <a:pPr algn="ctr"/>
            <a:r>
              <a:rPr lang="en-GB" sz="2000" b="1" dirty="0"/>
              <a:t>Feedback from our Partners, Patients and Groups… </a:t>
            </a:r>
          </a:p>
        </p:txBody>
      </p:sp>
      <p:sp>
        <p:nvSpPr>
          <p:cNvPr id="6" name="Speech Bubble: Rectangle with Corners Rounded 5">
            <a:extLst>
              <a:ext uri="{FF2B5EF4-FFF2-40B4-BE49-F238E27FC236}">
                <a16:creationId xmlns:a16="http://schemas.microsoft.com/office/drawing/2014/main" id="{8021B039-EB13-932F-458F-D5FFEBD0304A}"/>
              </a:ext>
            </a:extLst>
          </p:cNvPr>
          <p:cNvSpPr/>
          <p:nvPr/>
        </p:nvSpPr>
        <p:spPr>
          <a:xfrm>
            <a:off x="8317431" y="1216116"/>
            <a:ext cx="3600261" cy="2489883"/>
          </a:xfrm>
          <a:prstGeom prst="wedgeRoundRectCallout">
            <a:avLst>
              <a:gd name="adj1" fmla="val -22437"/>
              <a:gd name="adj2" fmla="val 57248"/>
              <a:gd name="adj3" fmla="val 16667"/>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rPr>
              <a:t>Feel that everyone should have this service. You were such a great help with putting me in touch with CAB etc. I would never of known what to do"</a:t>
            </a:r>
          </a:p>
          <a:p>
            <a:r>
              <a:rPr lang="en-GB" sz="1200" dirty="0">
                <a:solidFill>
                  <a:schemeClr val="tx1"/>
                </a:solidFill>
              </a:rPr>
              <a:t>I was a couch potato before. I didn't do anything. Now I absolutely love the Seated Exercise class. Doing things, I never thought I would. It's fun and love the Social. You have helped me so much. I didn't know that anything like this service existed, and didn't know what to expect, but it's great”</a:t>
            </a:r>
            <a:endParaRPr lang="en-GB" sz="1400" dirty="0">
              <a:solidFill>
                <a:schemeClr val="tx1"/>
              </a:solidFill>
            </a:endParaRPr>
          </a:p>
        </p:txBody>
      </p:sp>
      <p:sp>
        <p:nvSpPr>
          <p:cNvPr id="7" name="Speech Bubble: Rectangle with Corners Rounded 6">
            <a:extLst>
              <a:ext uri="{FF2B5EF4-FFF2-40B4-BE49-F238E27FC236}">
                <a16:creationId xmlns:a16="http://schemas.microsoft.com/office/drawing/2014/main" id="{BF13D3C1-2073-E683-9E71-3EC4B061705C}"/>
              </a:ext>
            </a:extLst>
          </p:cNvPr>
          <p:cNvSpPr/>
          <p:nvPr/>
        </p:nvSpPr>
        <p:spPr>
          <a:xfrm>
            <a:off x="275511" y="1216116"/>
            <a:ext cx="7780833" cy="2465752"/>
          </a:xfrm>
          <a:prstGeom prst="wedgeRoundRectCallout">
            <a:avLst>
              <a:gd name="adj1" fmla="val -22336"/>
              <a:gd name="adj2" fmla="val 55499"/>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rPr>
              <a:t>I was apprehensive about a referral to the Health and Wellbeing coach, but this service has been amazing. I can’t believe the difference in me from 6 months ago and everyone is noticing it. Not only in personality but I have even started to lose so much weight as my confidence and mindset has changed.</a:t>
            </a:r>
          </a:p>
          <a:p>
            <a:endParaRPr lang="en-GB" sz="1200" dirty="0">
              <a:solidFill>
                <a:schemeClr val="tx1"/>
              </a:solidFill>
            </a:endParaRPr>
          </a:p>
          <a:p>
            <a:r>
              <a:rPr lang="en-GB" sz="1200" dirty="0">
                <a:solidFill>
                  <a:schemeClr val="tx1"/>
                </a:solidFill>
              </a:rPr>
              <a:t>I feel the setting goals have really helped and has given me a focus. I know that every call I then could talk about them and how well I had done and this helped so much!</a:t>
            </a:r>
          </a:p>
          <a:p>
            <a:endParaRPr lang="en-GB" sz="1200" dirty="0">
              <a:solidFill>
                <a:schemeClr val="tx1"/>
              </a:solidFill>
            </a:endParaRPr>
          </a:p>
          <a:p>
            <a:r>
              <a:rPr lang="en-GB" sz="1200" dirty="0">
                <a:solidFill>
                  <a:schemeClr val="tx1"/>
                </a:solidFill>
              </a:rPr>
              <a:t>I’m now going to the gym and enjoying it and I’m even joining classes! I have even bought weights to do exercises at home when I can’t make the gym or if I know it will be a busy day! My mindset has completely changed with everything. I’m now enjoying my job so much more and I just feel physically and mentally so much stronger than I did 6 months ago. I don’t fear the future as much as I did with my anxiety. Thank you so much for all your help and support.</a:t>
            </a:r>
          </a:p>
        </p:txBody>
      </p:sp>
      <p:sp>
        <p:nvSpPr>
          <p:cNvPr id="9" name="Speech Bubble: Rectangle with Corners Rounded 8">
            <a:extLst>
              <a:ext uri="{FF2B5EF4-FFF2-40B4-BE49-F238E27FC236}">
                <a16:creationId xmlns:a16="http://schemas.microsoft.com/office/drawing/2014/main" id="{056603BF-1488-8BBA-0794-0EDED881C0B6}"/>
              </a:ext>
            </a:extLst>
          </p:cNvPr>
          <p:cNvSpPr/>
          <p:nvPr/>
        </p:nvSpPr>
        <p:spPr>
          <a:xfrm>
            <a:off x="5659655" y="3950499"/>
            <a:ext cx="6256833" cy="2465752"/>
          </a:xfrm>
          <a:prstGeom prst="wedgeRoundRect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 just wanted to say a big thank you, you have been amazing! I have been on the sick from work due to family stress, you were there at the end of the phone to listen and offer support. Your kind, calm, understanding approach has allowed me to open up about my feelings and realise the importance of self care. I do not think you are aware of how grateful I am for the weekly phone calls, check in’s and endless support. Everyone should be made aware of this amazing service that you offer. I am now back in work, ensuring I have self care and ‘me’ time regularly, joining in with Sky Blues and awaiting a gym subscription. I would highly recommend this service to anyone who just needs that extra support to improve their mental health and wellbeing. I cannot thank you enough, you have made such a difference to me and my family. Thank you :)</a:t>
            </a:r>
          </a:p>
        </p:txBody>
      </p:sp>
      <p:sp>
        <p:nvSpPr>
          <p:cNvPr id="18" name="Speech Bubble: Rectangle with Corners Rounded 17">
            <a:extLst>
              <a:ext uri="{FF2B5EF4-FFF2-40B4-BE49-F238E27FC236}">
                <a16:creationId xmlns:a16="http://schemas.microsoft.com/office/drawing/2014/main" id="{75B10682-F99F-BD17-A2A3-FE04EAD43912}"/>
              </a:ext>
            </a:extLst>
          </p:cNvPr>
          <p:cNvSpPr/>
          <p:nvPr/>
        </p:nvSpPr>
        <p:spPr>
          <a:xfrm>
            <a:off x="275512" y="3950499"/>
            <a:ext cx="4927859" cy="2492477"/>
          </a:xfrm>
          <a:prstGeom prst="wedgeRoundRectCallout">
            <a:avLst>
              <a:gd name="adj1" fmla="val -22336"/>
              <a:gd name="adj2" fmla="val 55499"/>
              <a:gd name="adj3" fmla="val 16667"/>
            </a:avLst>
          </a:prstGeom>
          <a:solidFill>
            <a:srgbClr val="CC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Hi, I would like to take this time to send feedback for the services and care we have received from you. From the moment we initially spoke to you, you have been an absolute source of knowledge, relief and support and have gone above and beyond at every level. It has been really hard for us looking after our mother in law following a bad fall and an </a:t>
            </a:r>
            <a:r>
              <a:rPr lang="en-GB" sz="1200" dirty="0" err="1">
                <a:solidFill>
                  <a:schemeClr val="tx1"/>
                </a:solidFill>
              </a:rPr>
              <a:t>alzhiemers</a:t>
            </a:r>
            <a:r>
              <a:rPr lang="en-GB" sz="1200" dirty="0">
                <a:solidFill>
                  <a:schemeClr val="tx1"/>
                </a:solidFill>
              </a:rPr>
              <a:t> diagnosis and you have given us so much support. Knowing what is available, what we can do to help and sometimes just listening through my frustrations. Thank you so much for the bottom of my heart... </a:t>
            </a:r>
          </a:p>
          <a:p>
            <a:pPr algn="ctr"/>
            <a:endParaRPr lang="en-GB" sz="1200" dirty="0">
              <a:solidFill>
                <a:schemeClr val="tx1"/>
              </a:solidFill>
            </a:endParaRPr>
          </a:p>
        </p:txBody>
      </p:sp>
      <p:pic>
        <p:nvPicPr>
          <p:cNvPr id="2" name="imageSelected0">
            <a:extLst>
              <a:ext uri="{FF2B5EF4-FFF2-40B4-BE49-F238E27FC236}">
                <a16:creationId xmlns:a16="http://schemas.microsoft.com/office/drawing/2014/main" id="{3D494D0F-790D-AC93-5FD9-EF6B431798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905"/>
          <a:stretch/>
        </p:blipFill>
        <p:spPr bwMode="auto">
          <a:xfrm>
            <a:off x="10823041" y="68567"/>
            <a:ext cx="1368959" cy="1063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8568A7F1-BC1E-DD2B-469A-DEF8372B5235}"/>
              </a:ext>
            </a:extLst>
          </p:cNvPr>
          <p:cNvSpPr txBox="1"/>
          <p:nvPr/>
        </p:nvSpPr>
        <p:spPr>
          <a:xfrm>
            <a:off x="6911970" y="3429000"/>
            <a:ext cx="989684" cy="276999"/>
          </a:xfrm>
          <a:prstGeom prst="rect">
            <a:avLst/>
          </a:prstGeom>
          <a:noFill/>
        </p:spPr>
        <p:txBody>
          <a:bodyPr wrap="square" rtlCol="0">
            <a:spAutoFit/>
          </a:bodyPr>
          <a:lstStyle/>
          <a:p>
            <a:r>
              <a:rPr lang="en-GB" sz="1200" b="1" dirty="0"/>
              <a:t>Miss A, 29</a:t>
            </a:r>
          </a:p>
        </p:txBody>
      </p:sp>
      <p:sp>
        <p:nvSpPr>
          <p:cNvPr id="17" name="TextBox 16">
            <a:extLst>
              <a:ext uri="{FF2B5EF4-FFF2-40B4-BE49-F238E27FC236}">
                <a16:creationId xmlns:a16="http://schemas.microsoft.com/office/drawing/2014/main" id="{EAE567D9-BC03-4B96-ACBA-9DD7DCC7902B}"/>
              </a:ext>
            </a:extLst>
          </p:cNvPr>
          <p:cNvSpPr txBox="1"/>
          <p:nvPr/>
        </p:nvSpPr>
        <p:spPr>
          <a:xfrm>
            <a:off x="10884801" y="3344778"/>
            <a:ext cx="847591" cy="276999"/>
          </a:xfrm>
          <a:prstGeom prst="rect">
            <a:avLst/>
          </a:prstGeom>
          <a:noFill/>
        </p:spPr>
        <p:txBody>
          <a:bodyPr wrap="square" rtlCol="0">
            <a:spAutoFit/>
          </a:bodyPr>
          <a:lstStyle/>
          <a:p>
            <a:r>
              <a:rPr lang="en-GB" sz="1200" b="1" dirty="0"/>
              <a:t>Mrs B, 66</a:t>
            </a:r>
          </a:p>
        </p:txBody>
      </p:sp>
      <p:sp>
        <p:nvSpPr>
          <p:cNvPr id="19" name="TextBox 18">
            <a:extLst>
              <a:ext uri="{FF2B5EF4-FFF2-40B4-BE49-F238E27FC236}">
                <a16:creationId xmlns:a16="http://schemas.microsoft.com/office/drawing/2014/main" id="{78564D5A-0AC0-FB92-D738-9EACEE30E808}"/>
              </a:ext>
            </a:extLst>
          </p:cNvPr>
          <p:cNvSpPr txBox="1"/>
          <p:nvPr/>
        </p:nvSpPr>
        <p:spPr>
          <a:xfrm>
            <a:off x="4118925" y="6139251"/>
            <a:ext cx="1866248" cy="276999"/>
          </a:xfrm>
          <a:prstGeom prst="rect">
            <a:avLst/>
          </a:prstGeom>
          <a:noFill/>
        </p:spPr>
        <p:txBody>
          <a:bodyPr wrap="square" rtlCol="0">
            <a:spAutoFit/>
          </a:bodyPr>
          <a:lstStyle/>
          <a:p>
            <a:r>
              <a:rPr lang="en-GB" sz="1200" b="1" dirty="0"/>
              <a:t>Mrs C, 81</a:t>
            </a:r>
          </a:p>
        </p:txBody>
      </p:sp>
      <p:sp>
        <p:nvSpPr>
          <p:cNvPr id="22" name="TextBox 21">
            <a:extLst>
              <a:ext uri="{FF2B5EF4-FFF2-40B4-BE49-F238E27FC236}">
                <a16:creationId xmlns:a16="http://schemas.microsoft.com/office/drawing/2014/main" id="{D92E4C3A-AD8B-0EDD-7919-FEE59E41B43C}"/>
              </a:ext>
            </a:extLst>
          </p:cNvPr>
          <p:cNvSpPr txBox="1"/>
          <p:nvPr/>
        </p:nvSpPr>
        <p:spPr>
          <a:xfrm>
            <a:off x="10884802" y="6139252"/>
            <a:ext cx="847591" cy="276999"/>
          </a:xfrm>
          <a:prstGeom prst="rect">
            <a:avLst/>
          </a:prstGeom>
          <a:noFill/>
        </p:spPr>
        <p:txBody>
          <a:bodyPr wrap="square" rtlCol="0">
            <a:spAutoFit/>
          </a:bodyPr>
          <a:lstStyle/>
          <a:p>
            <a:r>
              <a:rPr lang="en-GB" sz="1200" b="1" dirty="0"/>
              <a:t>Mrs D, 54</a:t>
            </a:r>
          </a:p>
        </p:txBody>
      </p:sp>
    </p:spTree>
    <p:extLst>
      <p:ext uri="{BB962C8B-B14F-4D97-AF65-F5344CB8AC3E}">
        <p14:creationId xmlns:p14="http://schemas.microsoft.com/office/powerpoint/2010/main" val="3164742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EAA2B4-8E54-DD88-DEC6-979F734DEEDF}"/>
              </a:ext>
            </a:extLst>
          </p:cNvPr>
          <p:cNvSpPr txBox="1"/>
          <p:nvPr/>
        </p:nvSpPr>
        <p:spPr>
          <a:xfrm>
            <a:off x="1611985" y="103119"/>
            <a:ext cx="8469906" cy="400110"/>
          </a:xfrm>
          <a:prstGeom prst="rect">
            <a:avLst/>
          </a:prstGeom>
          <a:noFill/>
        </p:spPr>
        <p:txBody>
          <a:bodyPr wrap="square" rtlCol="0">
            <a:spAutoFit/>
          </a:bodyPr>
          <a:lstStyle/>
          <a:p>
            <a:r>
              <a:rPr lang="en-GB" sz="2000" b="1" dirty="0"/>
              <a:t>Top 25 Services Referred to by SPLW’s / HWBC’s in Quarter 4 - 2025/2026</a:t>
            </a:r>
          </a:p>
        </p:txBody>
      </p:sp>
      <p:sp>
        <p:nvSpPr>
          <p:cNvPr id="6" name="TextBox 5">
            <a:extLst>
              <a:ext uri="{FF2B5EF4-FFF2-40B4-BE49-F238E27FC236}">
                <a16:creationId xmlns:a16="http://schemas.microsoft.com/office/drawing/2014/main" id="{A550846D-BA96-8122-FE6F-0F9A171440C7}"/>
              </a:ext>
            </a:extLst>
          </p:cNvPr>
          <p:cNvSpPr txBox="1"/>
          <p:nvPr/>
        </p:nvSpPr>
        <p:spPr>
          <a:xfrm>
            <a:off x="6237740" y="5736951"/>
            <a:ext cx="6097712" cy="646331"/>
          </a:xfrm>
          <a:prstGeom prst="rect">
            <a:avLst/>
          </a:prstGeom>
          <a:noFill/>
        </p:spPr>
        <p:txBody>
          <a:bodyPr wrap="square">
            <a:spAutoFit/>
          </a:bodyPr>
          <a:lstStyle/>
          <a:p>
            <a:r>
              <a:rPr lang="en-GB" sz="1200" dirty="0">
                <a:effectLst/>
                <a:latin typeface="Aptos" panose="020B0004020202020204" pitchFamily="34" charset="0"/>
                <a:ea typeface="Times New Roman" panose="02020603050405020304" pitchFamily="18" charset="0"/>
              </a:rPr>
              <a:t>Signposts are made when either there is no referral process for a service or it is felt appropriate to empower a patient who is sufficiently able to make contact with a service themselves .</a:t>
            </a:r>
            <a:endParaRPr lang="en-GB" sz="1200" dirty="0">
              <a:effectLst/>
              <a:latin typeface="Calibri" panose="020F0502020204030204" pitchFamily="34" charset="0"/>
              <a:ea typeface="Calibri" panose="020F0502020204030204" pitchFamily="34" charset="0"/>
            </a:endParaRPr>
          </a:p>
        </p:txBody>
      </p:sp>
      <p:sp>
        <p:nvSpPr>
          <p:cNvPr id="2" name="TextBox 1">
            <a:extLst>
              <a:ext uri="{FF2B5EF4-FFF2-40B4-BE49-F238E27FC236}">
                <a16:creationId xmlns:a16="http://schemas.microsoft.com/office/drawing/2014/main" id="{69B28E83-936D-4548-4E98-A740C5B4AC2A}"/>
              </a:ext>
            </a:extLst>
          </p:cNvPr>
          <p:cNvSpPr txBox="1"/>
          <p:nvPr/>
        </p:nvSpPr>
        <p:spPr>
          <a:xfrm rot="16200000">
            <a:off x="4656691" y="3033987"/>
            <a:ext cx="3576111" cy="261610"/>
          </a:xfrm>
          <a:prstGeom prst="rect">
            <a:avLst/>
          </a:prstGeom>
          <a:noFill/>
        </p:spPr>
        <p:txBody>
          <a:bodyPr wrap="square" rtlCol="0">
            <a:spAutoFit/>
          </a:bodyPr>
          <a:lstStyle/>
          <a:p>
            <a:r>
              <a:rPr lang="en-GB" sz="1100" dirty="0"/>
              <a:t>Number of Referrals / Signposts</a:t>
            </a:r>
          </a:p>
        </p:txBody>
      </p:sp>
      <p:sp>
        <p:nvSpPr>
          <p:cNvPr id="14" name="TextBox 13">
            <a:extLst>
              <a:ext uri="{FF2B5EF4-FFF2-40B4-BE49-F238E27FC236}">
                <a16:creationId xmlns:a16="http://schemas.microsoft.com/office/drawing/2014/main" id="{689EEB4E-83CE-DB90-BEB1-6F5EDDFA59FB}"/>
              </a:ext>
            </a:extLst>
          </p:cNvPr>
          <p:cNvSpPr txBox="1"/>
          <p:nvPr/>
        </p:nvSpPr>
        <p:spPr>
          <a:xfrm>
            <a:off x="6313940" y="1683228"/>
            <a:ext cx="5624993" cy="523220"/>
          </a:xfrm>
          <a:prstGeom prst="rect">
            <a:avLst/>
          </a:prstGeom>
          <a:noFill/>
        </p:spPr>
        <p:txBody>
          <a:bodyPr wrap="square" rtlCol="0">
            <a:spAutoFit/>
          </a:bodyPr>
          <a:lstStyle/>
          <a:p>
            <a:pPr algn="ctr"/>
            <a:r>
              <a:rPr lang="en-GB" sz="1400" b="1" dirty="0"/>
              <a:t>Total Number of Referrals / Signposts made to Community / Statutory Services by SPLW’s / HWBC’s During Interventions </a:t>
            </a:r>
          </a:p>
        </p:txBody>
      </p:sp>
      <p:pic>
        <p:nvPicPr>
          <p:cNvPr id="5" name="imageSelected0">
            <a:extLst>
              <a:ext uri="{FF2B5EF4-FFF2-40B4-BE49-F238E27FC236}">
                <a16:creationId xmlns:a16="http://schemas.microsoft.com/office/drawing/2014/main" id="{D5AEBD0E-2C91-BD9B-AAAB-F08458DFFC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731601" y="83416"/>
            <a:ext cx="1368959" cy="1063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Table 8">
            <a:extLst>
              <a:ext uri="{FF2B5EF4-FFF2-40B4-BE49-F238E27FC236}">
                <a16:creationId xmlns:a16="http://schemas.microsoft.com/office/drawing/2014/main" id="{5F0D9892-1A7E-18C9-8313-7BB477E624D8}"/>
              </a:ext>
            </a:extLst>
          </p:cNvPr>
          <p:cNvGraphicFramePr>
            <a:graphicFrameLocks noGrp="1"/>
          </p:cNvGraphicFramePr>
          <p:nvPr>
            <p:extLst>
              <p:ext uri="{D42A27DB-BD31-4B8C-83A1-F6EECF244321}">
                <p14:modId xmlns:p14="http://schemas.microsoft.com/office/powerpoint/2010/main" val="641857635"/>
              </p:ext>
            </p:extLst>
          </p:nvPr>
        </p:nvGraphicFramePr>
        <p:xfrm>
          <a:off x="253067" y="615079"/>
          <a:ext cx="5842934" cy="5860428"/>
        </p:xfrm>
        <a:graphic>
          <a:graphicData uri="http://schemas.openxmlformats.org/drawingml/2006/table">
            <a:tbl>
              <a:tblPr/>
              <a:tblGrid>
                <a:gridCol w="5215045">
                  <a:extLst>
                    <a:ext uri="{9D8B030D-6E8A-4147-A177-3AD203B41FA5}">
                      <a16:colId xmlns:a16="http://schemas.microsoft.com/office/drawing/2014/main" val="265568058"/>
                    </a:ext>
                  </a:extLst>
                </a:gridCol>
                <a:gridCol w="627889">
                  <a:extLst>
                    <a:ext uri="{9D8B030D-6E8A-4147-A177-3AD203B41FA5}">
                      <a16:colId xmlns:a16="http://schemas.microsoft.com/office/drawing/2014/main" val="274856914"/>
                    </a:ext>
                  </a:extLst>
                </a:gridCol>
              </a:tblGrid>
              <a:tr h="221752">
                <a:tc>
                  <a:txBody>
                    <a:bodyPr/>
                    <a:lstStyle/>
                    <a:p>
                      <a:pPr algn="l" fontAlgn="ctr">
                        <a:buNone/>
                      </a:pPr>
                      <a:r>
                        <a:rPr lang="en-GB" sz="1400" b="1" i="0" u="none" strike="noStrike" dirty="0">
                          <a:solidFill>
                            <a:srgbClr val="000000"/>
                          </a:solidFill>
                          <a:effectLst/>
                          <a:latin typeface="Aptos" panose="020B0004020202020204" pitchFamily="34" charset="0"/>
                        </a:rPr>
                        <a:t> Service</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400" b="1" i="0" u="none" strike="noStrike" dirty="0">
                          <a:solidFill>
                            <a:srgbClr val="000000"/>
                          </a:solidFill>
                          <a:effectLst/>
                          <a:latin typeface="Aptos" panose="020B0004020202020204" pitchFamily="34" charset="0"/>
                        </a:rPr>
                        <a:t>Total</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7394093"/>
                  </a:ext>
                </a:extLst>
              </a:tr>
              <a:tr h="287881">
                <a:tc>
                  <a:txBody>
                    <a:bodyPr/>
                    <a:lstStyle/>
                    <a:p>
                      <a:pPr algn="l" fontAlgn="ctr">
                        <a:buNone/>
                      </a:pPr>
                      <a:r>
                        <a:rPr lang="en-GB" sz="1200" b="0" i="0" u="none" strike="noStrike" dirty="0">
                          <a:solidFill>
                            <a:srgbClr val="000000"/>
                          </a:solidFill>
                          <a:effectLst/>
                          <a:latin typeface="Aptos" panose="020B0004020202020204" pitchFamily="34" charset="0"/>
                        </a:rPr>
                        <a:t> Citizens Advice Bureau &amp; Law Centre - Health Justice Partnership  Programme</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120</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316625"/>
                  </a:ext>
                </a:extLst>
              </a:tr>
              <a:tr h="221752">
                <a:tc>
                  <a:txBody>
                    <a:bodyPr/>
                    <a:lstStyle/>
                    <a:p>
                      <a:pPr algn="l" fontAlgn="ctr">
                        <a:buNone/>
                      </a:pPr>
                      <a:r>
                        <a:rPr lang="en-GB" sz="1200" b="0" i="0" u="none" strike="noStrike" dirty="0">
                          <a:solidFill>
                            <a:srgbClr val="000000"/>
                          </a:solidFill>
                          <a:effectLst/>
                          <a:latin typeface="Aptos" panose="020B0004020202020204" pitchFamily="34" charset="0"/>
                        </a:rPr>
                        <a:t> N&amp;B PCN Seated Exercise Class </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55</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4622417"/>
                  </a:ext>
                </a:extLst>
              </a:tr>
              <a:tr h="221752">
                <a:tc>
                  <a:txBody>
                    <a:bodyPr/>
                    <a:lstStyle/>
                    <a:p>
                      <a:pPr algn="l" fontAlgn="ctr">
                        <a:buNone/>
                      </a:pPr>
                      <a:r>
                        <a:rPr lang="en-GB" sz="1200" b="0" i="0" u="none" strike="noStrike" dirty="0">
                          <a:solidFill>
                            <a:srgbClr val="000000"/>
                          </a:solidFill>
                          <a:effectLst/>
                          <a:latin typeface="Aptos" panose="020B0004020202020204" pitchFamily="34" charset="0"/>
                        </a:rPr>
                        <a:t> N&amp;B PCN Mental Health Practitioners </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49</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146030"/>
                  </a:ext>
                </a:extLst>
              </a:tr>
              <a:tr h="221752">
                <a:tc>
                  <a:txBody>
                    <a:bodyPr/>
                    <a:lstStyle/>
                    <a:p>
                      <a:pPr algn="l" fontAlgn="ctr">
                        <a:buNone/>
                      </a:pPr>
                      <a:r>
                        <a:rPr lang="en-GB" sz="1200" b="0" i="0" u="none" strike="noStrike" dirty="0">
                          <a:solidFill>
                            <a:srgbClr val="000000"/>
                          </a:solidFill>
                          <a:effectLst/>
                          <a:latin typeface="Aptos" panose="020B0004020202020204" pitchFamily="34" charset="0"/>
                        </a:rPr>
                        <a:t> Warwickshire County Council - Adult Social Care </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49</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2086076"/>
                  </a:ext>
                </a:extLst>
              </a:tr>
              <a:tr h="250499">
                <a:tc>
                  <a:txBody>
                    <a:bodyPr/>
                    <a:lstStyle/>
                    <a:p>
                      <a:pPr algn="l" fontAlgn="ctr">
                        <a:buNone/>
                      </a:pPr>
                      <a:r>
                        <a:rPr lang="en-GB" sz="1200" b="0" i="0" u="none" strike="noStrike" dirty="0">
                          <a:solidFill>
                            <a:srgbClr val="000000"/>
                          </a:solidFill>
                          <a:effectLst/>
                          <a:latin typeface="Aptos" panose="020B0004020202020204" pitchFamily="34" charset="0"/>
                        </a:rPr>
                        <a:t> Talking Therapies Coventry and Warwickshire</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48</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4194703"/>
                  </a:ext>
                </a:extLst>
              </a:tr>
              <a:tr h="221752">
                <a:tc>
                  <a:txBody>
                    <a:bodyPr/>
                    <a:lstStyle/>
                    <a:p>
                      <a:pPr algn="l" fontAlgn="ctr">
                        <a:buNone/>
                      </a:pPr>
                      <a:r>
                        <a:rPr lang="en-GB" sz="1200" b="0" i="0" u="none" strike="noStrike" dirty="0">
                          <a:solidFill>
                            <a:srgbClr val="000000"/>
                          </a:solidFill>
                          <a:effectLst/>
                          <a:latin typeface="Aptos" panose="020B0004020202020204" pitchFamily="34" charset="0"/>
                        </a:rPr>
                        <a:t> Volunteer Friends</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45</a:t>
                      </a:r>
                    </a:p>
                  </a:txBody>
                  <a:tcPr marL="5587" marR="5587" marT="55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5704962"/>
                  </a:ext>
                </a:extLst>
              </a:tr>
              <a:tr h="221752">
                <a:tc>
                  <a:txBody>
                    <a:bodyPr/>
                    <a:lstStyle/>
                    <a:p>
                      <a:pPr algn="l" fontAlgn="ctr">
                        <a:buNone/>
                      </a:pPr>
                      <a:r>
                        <a:rPr lang="en-GB" sz="1200" b="0" i="0" u="none" strike="noStrike" dirty="0">
                          <a:solidFill>
                            <a:srgbClr val="000000"/>
                          </a:solidFill>
                          <a:effectLst/>
                          <a:latin typeface="Aptos" panose="020B0004020202020204" pitchFamily="34" charset="0"/>
                        </a:rPr>
                        <a:t>N&amp;B PCN Walk and Talk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42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0558537"/>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 Pure Physiotherapy - Pain Management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39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87081148"/>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Mind - Coventry and Warwickshire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39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3114250"/>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Active Sky Blues 12 Week Programme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34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5390974"/>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P3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0156151"/>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HEART - N&amp;B Borough Council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9558554"/>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ISPA - Adult out of Hospital Services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4972258"/>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 N&amp;B PCN Dieticians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6175796"/>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GP Services - Nuneaton and Bedworth</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440400"/>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WorkWell Coventry &amp; Warwickshire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26712047"/>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N&amp;B PCN Health &amp; Wellbeing Coaches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1220276"/>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KeyRing</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4261162"/>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Carers Trust Warwickshire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3533824"/>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Everyone Active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5924996"/>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Mental Health Access Hub</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6200448"/>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Recovery and Wellbeing Academy</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0529557"/>
                  </a:ext>
                </a:extLst>
              </a:tr>
              <a:tr h="221752">
                <a:tc>
                  <a:txBody>
                    <a:bodyPr/>
                    <a:lstStyle/>
                    <a:p>
                      <a:pPr algn="l" fontAlgn="ctr">
                        <a:buNone/>
                      </a:pPr>
                      <a:r>
                        <a:rPr lang="pt-BR" sz="1200" b="0" i="0" u="none" strike="noStrike">
                          <a:solidFill>
                            <a:srgbClr val="000000"/>
                          </a:solidFill>
                          <a:effectLst/>
                          <a:latin typeface="Aptos" panose="020B0004020202020204" pitchFamily="34" charset="0"/>
                        </a:rPr>
                        <a:t>N&amp;B PCN Pain Café</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1896918"/>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The Trussell Trust - Food Bank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a:solidFill>
                            <a:srgbClr val="000000"/>
                          </a:solidFill>
                          <a:effectLst/>
                          <a:latin typeface="Aptos" panose="020B0004020202020204" pitchFamily="34" charset="0"/>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3622642"/>
                  </a:ext>
                </a:extLst>
              </a:tr>
              <a:tr h="221752">
                <a:tc>
                  <a:txBody>
                    <a:bodyPr/>
                    <a:lstStyle/>
                    <a:p>
                      <a:pPr algn="l" fontAlgn="ctr">
                        <a:buNone/>
                      </a:pPr>
                      <a:r>
                        <a:rPr lang="en-GB" sz="1200" b="0" i="0" u="none" strike="noStrike">
                          <a:solidFill>
                            <a:srgbClr val="000000"/>
                          </a:solidFill>
                          <a:effectLst/>
                          <a:latin typeface="Aptos" panose="020B0004020202020204" pitchFamily="34" charset="0"/>
                        </a:rPr>
                        <a:t>Fitter Futures - Stop Smoking</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200" b="0" i="0" u="none" strike="noStrike" dirty="0">
                          <a:solidFill>
                            <a:srgbClr val="000000"/>
                          </a:solidFill>
                          <a:effectLst/>
                          <a:latin typeface="Aptos" panose="020B0004020202020204" pitchFamily="34" charset="0"/>
                        </a:rPr>
                        <a:t>13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4547831"/>
                  </a:ext>
                </a:extLst>
              </a:tr>
            </a:tbl>
          </a:graphicData>
        </a:graphic>
      </p:graphicFrame>
      <p:pic>
        <p:nvPicPr>
          <p:cNvPr id="11" name="Picture 10">
            <a:extLst>
              <a:ext uri="{FF2B5EF4-FFF2-40B4-BE49-F238E27FC236}">
                <a16:creationId xmlns:a16="http://schemas.microsoft.com/office/drawing/2014/main" id="{F8A5DB06-041D-F063-4487-89BDD73252ED}"/>
              </a:ext>
            </a:extLst>
          </p:cNvPr>
          <p:cNvPicPr>
            <a:picLocks noChangeAspect="1"/>
          </p:cNvPicPr>
          <p:nvPr/>
        </p:nvPicPr>
        <p:blipFill>
          <a:blip r:embed="rId3"/>
          <a:stretch>
            <a:fillRect/>
          </a:stretch>
        </p:blipFill>
        <p:spPr>
          <a:xfrm>
            <a:off x="6583650" y="2412755"/>
            <a:ext cx="5085571" cy="3241954"/>
          </a:xfrm>
          <a:prstGeom prst="rect">
            <a:avLst/>
          </a:prstGeom>
        </p:spPr>
      </p:pic>
    </p:spTree>
    <p:extLst>
      <p:ext uri="{BB962C8B-B14F-4D97-AF65-F5344CB8AC3E}">
        <p14:creationId xmlns:p14="http://schemas.microsoft.com/office/powerpoint/2010/main" val="3541751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6B31C409A19A46BCECB8D58D4EF8A6" ma:contentTypeVersion="17" ma:contentTypeDescription="Create a new document." ma:contentTypeScope="" ma:versionID="0f9a91ba137287d8aa2180682ea4b5c5">
  <xsd:schema xmlns:xsd="http://www.w3.org/2001/XMLSchema" xmlns:xs="http://www.w3.org/2001/XMLSchema" xmlns:p="http://schemas.microsoft.com/office/2006/metadata/properties" xmlns:ns1="http://schemas.microsoft.com/sharepoint/v3" xmlns:ns2="e784ad13-a5a3-443d-b3c7-c2b75090a387" xmlns:ns3="7a11b3b4-1265-4afc-937b-33fbbf1cc3ca" targetNamespace="http://schemas.microsoft.com/office/2006/metadata/properties" ma:root="true" ma:fieldsID="9e759c05eecc3ef4381350f645910175" ns1:_="" ns2:_="" ns3:_="">
    <xsd:import namespace="http://schemas.microsoft.com/sharepoint/v3"/>
    <xsd:import namespace="e784ad13-a5a3-443d-b3c7-c2b75090a387"/>
    <xsd:import namespace="7a11b3b4-1265-4afc-937b-33fbbf1cc3c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1:_ip_UnifiedCompliancePolicyProperties" minOccurs="0"/>
                <xsd:element ref="ns1:_ip_UnifiedCompliancePolicyUIAction" minOccurs="0"/>
                <xsd:element ref="ns2:MediaServiceOCR"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84ad13-a5a3-443d-b3c7-c2b75090a3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11b3b4-1265-4afc-937b-33fbbf1cc3c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195c8f2-e599-44ce-9637-a87f4227eaf6}" ma:internalName="TaxCatchAll" ma:showField="CatchAllData" ma:web="7a11b3b4-1265-4afc-937b-33fbbf1cc3c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784ad13-a5a3-443d-b3c7-c2b75090a387">
      <Terms xmlns="http://schemas.microsoft.com/office/infopath/2007/PartnerControls"/>
    </lcf76f155ced4ddcb4097134ff3c332f>
    <_ip_UnifiedCompliancePolicyProperties xmlns="http://schemas.microsoft.com/sharepoint/v3" xsi:nil="true"/>
    <TaxCatchAll xmlns="7a11b3b4-1265-4afc-937b-33fbbf1cc3ca" xsi:nil="true"/>
  </documentManagement>
</p:properties>
</file>

<file path=customXml/itemProps1.xml><?xml version="1.0" encoding="utf-8"?>
<ds:datastoreItem xmlns:ds="http://schemas.openxmlformats.org/officeDocument/2006/customXml" ds:itemID="{DD49BDC4-2373-47C2-8752-644A0F2675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784ad13-a5a3-443d-b3c7-c2b75090a387"/>
    <ds:schemaRef ds:uri="7a11b3b4-1265-4afc-937b-33fbbf1cc3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ACB27FD-298A-42D0-8B12-1ADA6F379E89}">
  <ds:schemaRefs>
    <ds:schemaRef ds:uri="http://schemas.microsoft.com/sharepoint/v3/contenttype/forms"/>
  </ds:schemaRefs>
</ds:datastoreItem>
</file>

<file path=customXml/itemProps3.xml><?xml version="1.0" encoding="utf-8"?>
<ds:datastoreItem xmlns:ds="http://schemas.openxmlformats.org/officeDocument/2006/customXml" ds:itemID="{7264DFE1-C2DF-4419-8A42-2E9B3B384FAE}">
  <ds:schemaRefs>
    <ds:schemaRef ds:uri="http://schemas.microsoft.com/office/2006/metadata/properties"/>
    <ds:schemaRef ds:uri="http://schemas.microsoft.com/office/infopath/2007/PartnerControls"/>
    <ds:schemaRef ds:uri="http://schemas.microsoft.com/sharepoint/v3"/>
    <ds:schemaRef ds:uri="e784ad13-a5a3-443d-b3c7-c2b75090a387"/>
    <ds:schemaRef ds:uri="7a11b3b4-1265-4afc-937b-33fbbf1cc3c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5419</TotalTime>
  <Words>1376</Words>
  <Application>Microsoft Office PowerPoint</Application>
  <PresentationFormat>Widescreen</PresentationFormat>
  <Paragraphs>272</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Aptos Display</vt:lpstr>
      <vt:lpstr>Aptos Narrow</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PAWLEY, Sophie (RED ROOFS SURGERY)</dc:creator>
  <cp:lastModifiedBy>ASHBY, Karen (RED ROOFS SURGERY)</cp:lastModifiedBy>
  <cp:revision>13</cp:revision>
  <dcterms:created xsi:type="dcterms:W3CDTF">2024-10-03T15:36:39Z</dcterms:created>
  <dcterms:modified xsi:type="dcterms:W3CDTF">2026-04-23T10:44:19Z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0x0101009E6B31C409A19A46BCECB8D58D4EF8A6</vt:lpwstr>
  </property>
  <property fmtid="{D5CDD505-2E9C-101B-9397-08002B2CF9AE}" pid="3" name="MediaServiceImageTags">
    <vt:lpwstr/>
  </property>
</Properties>
</file>