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9" r:id="rId6"/>
    <p:sldId id="257" r:id="rId7"/>
    <p:sldId id="263" r:id="rId8"/>
    <p:sldId id="258" r:id="rId9"/>
    <p:sldId id="261" r:id="rId10"/>
    <p:sldId id="264"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FE7941-61D1-4711-80C6-60593F71D226}" v="49" dt="2025-10-07T13:32:00.3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9" d="100"/>
          <a:sy n="59" d="100"/>
        </p:scale>
        <p:origin x="8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20CA27-092E-4D73-8D66-AF832D4938FC}" type="datetimeFigureOut">
              <a:rPr lang="en-GB" smtClean="0"/>
              <a:t>21/10/2025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2F91A8-6D36-4CE6-881A-82C24D193A36}" type="slidenum">
              <a:rPr lang="en-GB" smtClean="0"/>
              <a:t>‹#›</a:t>
            </a:fld>
            <a:endParaRPr lang="en-GB"/>
          </a:p>
        </p:txBody>
      </p:sp>
    </p:spTree>
    <p:extLst>
      <p:ext uri="{BB962C8B-B14F-4D97-AF65-F5344CB8AC3E}">
        <p14:creationId xmlns:p14="http://schemas.microsoft.com/office/powerpoint/2010/main" val="85770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12F91A8-6D36-4CE6-881A-82C24D193A36}" type="slidenum">
              <a:rPr lang="en-GB" smtClean="0"/>
              <a:t>7</a:t>
            </a:fld>
            <a:endParaRPr lang="en-GB"/>
          </a:p>
        </p:txBody>
      </p:sp>
    </p:spTree>
    <p:extLst>
      <p:ext uri="{BB962C8B-B14F-4D97-AF65-F5344CB8AC3E}">
        <p14:creationId xmlns:p14="http://schemas.microsoft.com/office/powerpoint/2010/main" val="1132117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57C49-4D36-8DC2-6E06-44EC499F72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CC85B2A-D1A5-59C4-0D67-02AB4D1C1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7EDC5EC-B8A0-3204-9A92-2F4678F40CCA}"/>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FD251EC8-BE9D-68D7-BFF2-2B802ADD7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0C1811-880F-8249-07DB-24E00568204D}"/>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16286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A16A5-1F4C-EF98-BA60-F966095E043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BFCDD1-FAA4-E5F3-5D35-6B9A8FCABB0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614AB2A-1470-8611-6459-E34A67174607}"/>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6C92DADC-F634-1CA5-6DCC-6313D5EC6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B3BEF7-228B-06DF-4A4A-EBFF848E02E4}"/>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28412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0BC79-A8FA-FDA2-C4E5-A8A77E65FF4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8F901AD-8ED8-13B3-3F10-7A16A6DDB42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9135C4-74C5-F327-73C7-D51FE48E2532}"/>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7E305B56-8E15-9AB2-C362-6918CFBF5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9799BA-3686-B2D7-01CF-C5934C0DF993}"/>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219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35FE4-8D5C-6A4A-B78B-B3E15B40ED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E61B0A-7DDF-BA79-D8B6-C9CF02E5EA4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60E7D3-29A8-27DB-378B-3B8EFBD509F4}"/>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4724F7A3-4572-207D-703F-7A85A118E8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A74F3-116B-684C-BB8F-995F7E3312A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674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23BC-AB0D-63D9-FD32-621A941805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178A8F5-00CE-0135-23EB-AA486E8CDF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6CC4CEB-0D60-B80B-13D7-D8E6E5EDC0D7}"/>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7519FEC8-C563-280F-B1E5-B9663AACDA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F6137-E787-C46C-9B81-E0AE44887D8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6543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E33F6-DFEE-F07E-7CB2-55C1CF1D0C2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6ABA341-605A-9D5F-6CC2-69B0EAF8A48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157D50F-C253-C411-490F-21B3F8590D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5C3C5A5-36B5-33D8-F6B8-0FD0BC7E6A8F}"/>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6" name="Footer Placeholder 5">
            <a:extLst>
              <a:ext uri="{FF2B5EF4-FFF2-40B4-BE49-F238E27FC236}">
                <a16:creationId xmlns:a16="http://schemas.microsoft.com/office/drawing/2014/main" id="{9EE04A54-20B0-D22B-BFED-5F54E0EEE4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15744F-D20C-345C-9612-49D5B2FDE161}"/>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84351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FD05C-B7AE-320E-3CCC-B62E1248987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5FDB9BC-283A-4ED6-7FEB-727820ED49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422D15-C001-415B-BF3C-B1DF84E2DB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1ADE65-7108-C06F-D49B-7374905BE8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FD9A5B9-8D86-6336-09A8-8C7D928F183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621FAAC-5BDA-0857-85A6-41D9E93A4EDA}"/>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8" name="Footer Placeholder 7">
            <a:extLst>
              <a:ext uri="{FF2B5EF4-FFF2-40B4-BE49-F238E27FC236}">
                <a16:creationId xmlns:a16="http://schemas.microsoft.com/office/drawing/2014/main" id="{8DF37728-AF3C-A067-FAA0-C259AF3E60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134EE2-F3FD-4BC0-17A2-AD81D988C51B}"/>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219140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91EC-151D-1840-73BE-66F7311E8FE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07FD824-E830-E412-64C4-73E7900479A3}"/>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4" name="Footer Placeholder 3">
            <a:extLst>
              <a:ext uri="{FF2B5EF4-FFF2-40B4-BE49-F238E27FC236}">
                <a16:creationId xmlns:a16="http://schemas.microsoft.com/office/drawing/2014/main" id="{94260002-A482-3071-ED9F-AD5CE5ED32B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168E83-1161-35E3-0B63-D152B0446E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50464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3682A-0C71-7160-D09F-1B70A8333FF1}"/>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3" name="Footer Placeholder 2">
            <a:extLst>
              <a:ext uri="{FF2B5EF4-FFF2-40B4-BE49-F238E27FC236}">
                <a16:creationId xmlns:a16="http://schemas.microsoft.com/office/drawing/2014/main" id="{40A498CF-9829-8C0D-AE67-E19FC27BD0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F033FE5-5B95-302D-5978-FCF8AC57B580}"/>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53336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D642-7AC3-6983-9C87-4644921F07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B7F0CA1-458E-CAD3-304C-63FC13417F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CD57207-7F97-C6F3-5832-E80D82527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B04679-DED3-2FBF-B5A3-C02647BB8A7C}"/>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6" name="Footer Placeholder 5">
            <a:extLst>
              <a:ext uri="{FF2B5EF4-FFF2-40B4-BE49-F238E27FC236}">
                <a16:creationId xmlns:a16="http://schemas.microsoft.com/office/drawing/2014/main" id="{1E4D522D-E59E-8873-F789-0E71535CE1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C38D1B-79D8-E9F5-C2C2-6DF1249653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58179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0B87-C430-F45B-E912-29D8AFC6D00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E5AC95-740A-38CC-0654-87827F2E2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86C50D-5B8D-F4AA-B758-80F5365C9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7B79F6-1890-DBF4-F958-8B1F1E89B6CB}"/>
              </a:ext>
            </a:extLst>
          </p:cNvPr>
          <p:cNvSpPr>
            <a:spLocks noGrp="1"/>
          </p:cNvSpPr>
          <p:nvPr>
            <p:ph type="dt" sz="half" idx="10"/>
          </p:nvPr>
        </p:nvSpPr>
        <p:spPr/>
        <p:txBody>
          <a:bodyPr/>
          <a:lstStyle/>
          <a:p>
            <a:fld id="{8351CD1D-A0ED-4E68-9675-0C6144EBDF3D}" type="datetimeFigureOut">
              <a:rPr lang="en-GB" smtClean="0"/>
              <a:t>21/10/2025</a:t>
            </a:fld>
            <a:endParaRPr lang="en-GB"/>
          </a:p>
        </p:txBody>
      </p:sp>
      <p:sp>
        <p:nvSpPr>
          <p:cNvPr id="6" name="Footer Placeholder 5">
            <a:extLst>
              <a:ext uri="{FF2B5EF4-FFF2-40B4-BE49-F238E27FC236}">
                <a16:creationId xmlns:a16="http://schemas.microsoft.com/office/drawing/2014/main" id="{2AABF930-3575-7BD4-2964-3EFF53035E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C77FBC-C304-AD8B-8D24-A590D988353A}"/>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2391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020C3E-C0CF-7A9A-8A07-B11C19EF08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631CEA-784A-D2C5-FB12-3A3DCEDF6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0CA4E2-7F5E-59DF-FCEC-18BF2897F1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51CD1D-A0ED-4E68-9675-0C6144EBDF3D}" type="datetimeFigureOut">
              <a:rPr lang="en-GB" smtClean="0"/>
              <a:t>21/10/2025</a:t>
            </a:fld>
            <a:endParaRPr lang="en-GB"/>
          </a:p>
        </p:txBody>
      </p:sp>
      <p:sp>
        <p:nvSpPr>
          <p:cNvPr id="5" name="Footer Placeholder 4">
            <a:extLst>
              <a:ext uri="{FF2B5EF4-FFF2-40B4-BE49-F238E27FC236}">
                <a16:creationId xmlns:a16="http://schemas.microsoft.com/office/drawing/2014/main" id="{3567BE7E-EC30-3A43-DB26-C2D9922B7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E65F5A5-2A6B-F303-DF10-DED462146A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D5EB14-B5E5-4776-A9B2-DE9395CA351A}" type="slidenum">
              <a:rPr lang="en-GB" smtClean="0"/>
              <a:t>‹#›</a:t>
            </a:fld>
            <a:endParaRPr lang="en-GB"/>
          </a:p>
        </p:txBody>
      </p:sp>
    </p:spTree>
    <p:extLst>
      <p:ext uri="{BB962C8B-B14F-4D97-AF65-F5344CB8AC3E}">
        <p14:creationId xmlns:p14="http://schemas.microsoft.com/office/powerpoint/2010/main" val="246462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762F7F70-B39B-E477-6746-F4A3B5966E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5CBF44ED-1FEF-B033-BE6A-D052FA64FF03}"/>
              </a:ext>
            </a:extLst>
          </p:cNvPr>
          <p:cNvSpPr txBox="1"/>
          <p:nvPr/>
        </p:nvSpPr>
        <p:spPr>
          <a:xfrm>
            <a:off x="3625622" y="351017"/>
            <a:ext cx="4482905" cy="400110"/>
          </a:xfrm>
          <a:prstGeom prst="rect">
            <a:avLst/>
          </a:prstGeom>
          <a:noFill/>
        </p:spPr>
        <p:txBody>
          <a:bodyPr wrap="square" rtlCol="0">
            <a:spAutoFit/>
          </a:bodyPr>
          <a:lstStyle/>
          <a:p>
            <a:r>
              <a:rPr lang="en-GB" sz="2000" b="1" dirty="0"/>
              <a:t>SPLW Referrals Quarter 2 - 2025/2026</a:t>
            </a:r>
          </a:p>
        </p:txBody>
      </p:sp>
      <p:sp>
        <p:nvSpPr>
          <p:cNvPr id="16" name="TextBox 15">
            <a:extLst>
              <a:ext uri="{FF2B5EF4-FFF2-40B4-BE49-F238E27FC236}">
                <a16:creationId xmlns:a16="http://schemas.microsoft.com/office/drawing/2014/main" id="{6FA2C5B7-9928-6B5F-09B7-1ABE4363525A}"/>
              </a:ext>
            </a:extLst>
          </p:cNvPr>
          <p:cNvSpPr txBox="1"/>
          <p:nvPr/>
        </p:nvSpPr>
        <p:spPr>
          <a:xfrm rot="16200000">
            <a:off x="5541627" y="3966233"/>
            <a:ext cx="1108745" cy="276999"/>
          </a:xfrm>
          <a:prstGeom prst="rect">
            <a:avLst/>
          </a:prstGeom>
          <a:noFill/>
        </p:spPr>
        <p:txBody>
          <a:bodyPr wrap="square" rtlCol="0">
            <a:spAutoFit/>
          </a:bodyPr>
          <a:lstStyle/>
          <a:p>
            <a:r>
              <a:rPr lang="en-GB" sz="1200" dirty="0"/>
              <a:t>GP Surgery</a:t>
            </a:r>
          </a:p>
        </p:txBody>
      </p:sp>
      <p:sp>
        <p:nvSpPr>
          <p:cNvPr id="17" name="TextBox 16">
            <a:extLst>
              <a:ext uri="{FF2B5EF4-FFF2-40B4-BE49-F238E27FC236}">
                <a16:creationId xmlns:a16="http://schemas.microsoft.com/office/drawing/2014/main" id="{89493F22-701F-A82C-3559-2E68E21D8381}"/>
              </a:ext>
            </a:extLst>
          </p:cNvPr>
          <p:cNvSpPr txBox="1"/>
          <p:nvPr/>
        </p:nvSpPr>
        <p:spPr>
          <a:xfrm>
            <a:off x="8727210" y="5979216"/>
            <a:ext cx="1797533" cy="276999"/>
          </a:xfrm>
          <a:prstGeom prst="rect">
            <a:avLst/>
          </a:prstGeom>
          <a:noFill/>
        </p:spPr>
        <p:txBody>
          <a:bodyPr wrap="square" rtlCol="0">
            <a:spAutoFit/>
          </a:bodyPr>
          <a:lstStyle/>
          <a:p>
            <a:r>
              <a:rPr lang="en-GB" sz="1200" dirty="0"/>
              <a:t>Number of Referrals </a:t>
            </a:r>
          </a:p>
        </p:txBody>
      </p:sp>
      <p:sp>
        <p:nvSpPr>
          <p:cNvPr id="18" name="TextBox 17">
            <a:extLst>
              <a:ext uri="{FF2B5EF4-FFF2-40B4-BE49-F238E27FC236}">
                <a16:creationId xmlns:a16="http://schemas.microsoft.com/office/drawing/2014/main" id="{97836C9C-2B06-98D5-325C-3D3D7F066A5D}"/>
              </a:ext>
            </a:extLst>
          </p:cNvPr>
          <p:cNvSpPr txBox="1"/>
          <p:nvPr/>
        </p:nvSpPr>
        <p:spPr>
          <a:xfrm>
            <a:off x="7918836" y="1933590"/>
            <a:ext cx="3049281" cy="369332"/>
          </a:xfrm>
          <a:prstGeom prst="rect">
            <a:avLst/>
          </a:prstGeom>
          <a:noFill/>
        </p:spPr>
        <p:txBody>
          <a:bodyPr wrap="square" rtlCol="0">
            <a:spAutoFit/>
          </a:bodyPr>
          <a:lstStyle/>
          <a:p>
            <a:r>
              <a:rPr lang="en-GB" b="1" dirty="0"/>
              <a:t>SPLW Referrals – Total 531</a:t>
            </a:r>
          </a:p>
        </p:txBody>
      </p:sp>
      <p:graphicFrame>
        <p:nvGraphicFramePr>
          <p:cNvPr id="3" name="Table 2">
            <a:extLst>
              <a:ext uri="{FF2B5EF4-FFF2-40B4-BE49-F238E27FC236}">
                <a16:creationId xmlns:a16="http://schemas.microsoft.com/office/drawing/2014/main" id="{1A1EBDC4-F86E-1863-646E-08E47CC8E811}"/>
              </a:ext>
            </a:extLst>
          </p:cNvPr>
          <p:cNvGraphicFramePr>
            <a:graphicFrameLocks noGrp="1"/>
          </p:cNvGraphicFramePr>
          <p:nvPr>
            <p:extLst>
              <p:ext uri="{D42A27DB-BD31-4B8C-83A1-F6EECF244321}">
                <p14:modId xmlns:p14="http://schemas.microsoft.com/office/powerpoint/2010/main" val="3020131554"/>
              </p:ext>
            </p:extLst>
          </p:nvPr>
        </p:nvGraphicFramePr>
        <p:xfrm>
          <a:off x="337656" y="1074991"/>
          <a:ext cx="5487072" cy="5268366"/>
        </p:xfrm>
        <a:graphic>
          <a:graphicData uri="http://schemas.openxmlformats.org/drawingml/2006/table">
            <a:tbl>
              <a:tblPr/>
              <a:tblGrid>
                <a:gridCol w="2219983">
                  <a:extLst>
                    <a:ext uri="{9D8B030D-6E8A-4147-A177-3AD203B41FA5}">
                      <a16:colId xmlns:a16="http://schemas.microsoft.com/office/drawing/2014/main" val="764471437"/>
                    </a:ext>
                  </a:extLst>
                </a:gridCol>
                <a:gridCol w="816497">
                  <a:extLst>
                    <a:ext uri="{9D8B030D-6E8A-4147-A177-3AD203B41FA5}">
                      <a16:colId xmlns:a16="http://schemas.microsoft.com/office/drawing/2014/main" val="4237404399"/>
                    </a:ext>
                  </a:extLst>
                </a:gridCol>
                <a:gridCol w="1097280">
                  <a:extLst>
                    <a:ext uri="{9D8B030D-6E8A-4147-A177-3AD203B41FA5}">
                      <a16:colId xmlns:a16="http://schemas.microsoft.com/office/drawing/2014/main" val="4246062302"/>
                    </a:ext>
                  </a:extLst>
                </a:gridCol>
                <a:gridCol w="1353312">
                  <a:extLst>
                    <a:ext uri="{9D8B030D-6E8A-4147-A177-3AD203B41FA5}">
                      <a16:colId xmlns:a16="http://schemas.microsoft.com/office/drawing/2014/main" val="4012351580"/>
                    </a:ext>
                  </a:extLst>
                </a:gridCol>
              </a:tblGrid>
              <a:tr h="810517">
                <a:tc>
                  <a:txBody>
                    <a:bodyPr/>
                    <a:lstStyle/>
                    <a:p>
                      <a:pPr algn="l" fontAlgn="ctr"/>
                      <a:r>
                        <a:rPr lang="en-GB" sz="1400" b="1" i="0" u="none" strike="noStrike" dirty="0">
                          <a:solidFill>
                            <a:srgbClr val="000000"/>
                          </a:solidFill>
                          <a:effectLst/>
                          <a:latin typeface="Aptos" panose="020B0004020202020204" pitchFamily="34" charset="0"/>
                        </a:rPr>
                        <a:t> Practice Name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dirty="0">
                          <a:solidFill>
                            <a:srgbClr val="000000"/>
                          </a:solidFill>
                          <a:effectLst/>
                          <a:latin typeface="Aptos" panose="020B0004020202020204" pitchFamily="34" charset="0"/>
                        </a:rPr>
                        <a:t>No. Referrals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dirty="0">
                          <a:solidFill>
                            <a:srgbClr val="000000"/>
                          </a:solidFill>
                          <a:effectLst/>
                          <a:latin typeface="Aptos" panose="020B0004020202020204" pitchFamily="34" charset="0"/>
                        </a:rPr>
                        <a:t>Referral Percentage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dirty="0">
                          <a:solidFill>
                            <a:srgbClr val="000000"/>
                          </a:solidFill>
                          <a:effectLst/>
                          <a:latin typeface="Aptos" panose="020B0004020202020204" pitchFamily="34" charset="0"/>
                        </a:rPr>
                        <a:t>Representative 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1744364"/>
                  </a:ext>
                </a:extLst>
              </a:tr>
              <a:tr h="405259">
                <a:tc>
                  <a:txBody>
                    <a:bodyPr/>
                    <a:lstStyle/>
                    <a:p>
                      <a:pPr algn="l" fontAlgn="ctr"/>
                      <a:r>
                        <a:rPr lang="en-GB" sz="1400" b="0" i="0" u="none" strike="noStrike" dirty="0">
                          <a:solidFill>
                            <a:srgbClr val="000000"/>
                          </a:solidFill>
                          <a:effectLst/>
                          <a:latin typeface="Aptos" panose="020B0004020202020204" pitchFamily="34" charset="0"/>
                        </a:rPr>
                        <a:t> Red Roofs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103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19.40%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13.19%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0838208"/>
                  </a:ext>
                </a:extLst>
              </a:tr>
              <a:tr h="405259">
                <a:tc>
                  <a:txBody>
                    <a:bodyPr/>
                    <a:lstStyle/>
                    <a:p>
                      <a:pPr algn="l" fontAlgn="ctr"/>
                      <a:r>
                        <a:rPr lang="en-GB" sz="1400" b="0" i="0" u="none" strike="noStrike">
                          <a:solidFill>
                            <a:srgbClr val="000000"/>
                          </a:solidFill>
                          <a:effectLst/>
                          <a:latin typeface="Aptos" panose="020B0004020202020204" pitchFamily="34" charset="0"/>
                        </a:rPr>
                        <a:t> Riversley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93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17.51%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6.61%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5549817"/>
                  </a:ext>
                </a:extLst>
              </a:tr>
              <a:tr h="405259">
                <a:tc>
                  <a:txBody>
                    <a:bodyPr/>
                    <a:lstStyle/>
                    <a:p>
                      <a:pPr algn="l" fontAlgn="ctr"/>
                      <a:r>
                        <a:rPr lang="en-GB" sz="1400" b="0" i="0" u="none" strike="noStrike">
                          <a:solidFill>
                            <a:srgbClr val="000000"/>
                          </a:solidFill>
                          <a:effectLst/>
                          <a:latin typeface="Aptos" panose="020B0004020202020204" pitchFamily="34" charset="0"/>
                        </a:rPr>
                        <a:t> Old Mill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13.10%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4322509"/>
                  </a:ext>
                </a:extLst>
              </a:tr>
              <a:tr h="405259">
                <a:tc>
                  <a:txBody>
                    <a:bodyPr/>
                    <a:lstStyle/>
                    <a:p>
                      <a:pPr algn="l" fontAlgn="ctr"/>
                      <a:r>
                        <a:rPr lang="en-GB" sz="1400" b="0" i="0" u="none" strike="noStrike">
                          <a:solidFill>
                            <a:srgbClr val="000000"/>
                          </a:solidFill>
                          <a:effectLst/>
                          <a:latin typeface="Aptos" panose="020B0004020202020204" pitchFamily="34" charset="0"/>
                        </a:rPr>
                        <a:t> Bedworth Health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58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10.92%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20.79%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4843428"/>
                  </a:ext>
                </a:extLst>
              </a:tr>
              <a:tr h="405259">
                <a:tc>
                  <a:txBody>
                    <a:bodyPr/>
                    <a:lstStyle/>
                    <a:p>
                      <a:pPr algn="l" fontAlgn="ctr"/>
                      <a:r>
                        <a:rPr lang="en-GB" sz="1400" b="0" i="0" u="none" strike="noStrike">
                          <a:solidFill>
                            <a:srgbClr val="000000"/>
                          </a:solidFill>
                          <a:effectLst/>
                          <a:latin typeface="Aptos" panose="020B0004020202020204" pitchFamily="34" charset="0"/>
                        </a:rPr>
                        <a:t> Arbury Medical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53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9.98%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9.49%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862995"/>
                  </a:ext>
                </a:extLst>
              </a:tr>
              <a:tr h="405259">
                <a:tc>
                  <a:txBody>
                    <a:bodyPr/>
                    <a:lstStyle/>
                    <a:p>
                      <a:pPr algn="l" fontAlgn="ctr"/>
                      <a:r>
                        <a:rPr lang="en-GB" sz="1400" b="0" i="0" u="none" strike="noStrike">
                          <a:solidFill>
                            <a:srgbClr val="000000"/>
                          </a:solidFill>
                          <a:effectLst/>
                          <a:latin typeface="Aptos" panose="020B0004020202020204" pitchFamily="34" charset="0"/>
                        </a:rPr>
                        <a:t> Manor Court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7.91%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8.15%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6914772"/>
                  </a:ext>
                </a:extLst>
              </a:tr>
              <a:tr h="405259">
                <a:tc>
                  <a:txBody>
                    <a:bodyPr/>
                    <a:lstStyle/>
                    <a:p>
                      <a:pPr algn="l" fontAlgn="ctr"/>
                      <a:r>
                        <a:rPr lang="en-GB" sz="1400" b="0" i="0" u="none" strike="noStrike">
                          <a:solidFill>
                            <a:srgbClr val="000000"/>
                          </a:solidFill>
                          <a:effectLst/>
                          <a:latin typeface="Aptos" panose="020B0004020202020204" pitchFamily="34" charset="0"/>
                        </a:rPr>
                        <a:t> The Grange Medical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7.53%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5046061"/>
                  </a:ext>
                </a:extLst>
              </a:tr>
              <a:tr h="405259">
                <a:tc>
                  <a:txBody>
                    <a:bodyPr/>
                    <a:lstStyle/>
                    <a:p>
                      <a:pPr algn="l" fontAlgn="ctr"/>
                      <a:r>
                        <a:rPr lang="en-GB" sz="1400" b="0" i="0" u="none" strike="noStrike">
                          <a:solidFill>
                            <a:srgbClr val="000000"/>
                          </a:solidFill>
                          <a:effectLst/>
                          <a:latin typeface="Aptos" panose="020B0004020202020204" pitchFamily="34" charset="0"/>
                        </a:rPr>
                        <a:t> Bulkington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4.71%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5.71%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3905522"/>
                  </a:ext>
                </a:extLst>
              </a:tr>
              <a:tr h="405259">
                <a:tc>
                  <a:txBody>
                    <a:bodyPr/>
                    <a:lstStyle/>
                    <a:p>
                      <a:pPr algn="l" fontAlgn="ctr"/>
                      <a:r>
                        <a:rPr lang="en-GB" sz="1400" b="0" i="0" u="none" strike="noStrike">
                          <a:solidFill>
                            <a:srgbClr val="000000"/>
                          </a:solidFill>
                          <a:effectLst/>
                          <a:latin typeface="Aptos" panose="020B0004020202020204" pitchFamily="34" charset="0"/>
                        </a:rPr>
                        <a:t> Chapel End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4.14%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0586323"/>
                  </a:ext>
                </a:extLst>
              </a:tr>
              <a:tr h="405259">
                <a:tc>
                  <a:txBody>
                    <a:bodyPr/>
                    <a:lstStyle/>
                    <a:p>
                      <a:pPr algn="l" fontAlgn="ctr"/>
                      <a:r>
                        <a:rPr lang="en-GB" sz="1400" b="0" i="0" u="none" strike="noStrike">
                          <a:solidFill>
                            <a:srgbClr val="000000"/>
                          </a:solidFill>
                          <a:effectLst/>
                          <a:latin typeface="Aptos" panose="020B0004020202020204" pitchFamily="34" charset="0"/>
                        </a:rPr>
                        <a:t> Queens Road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2.67%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5148520"/>
                  </a:ext>
                </a:extLst>
              </a:tr>
              <a:tr h="405259">
                <a:tc>
                  <a:txBody>
                    <a:bodyPr/>
                    <a:lstStyle/>
                    <a:p>
                      <a:pPr algn="l" fontAlgn="ctr"/>
                      <a:r>
                        <a:rPr lang="en-GB" sz="1400" b="0" i="0" u="none" strike="noStrike">
                          <a:solidFill>
                            <a:srgbClr val="000000"/>
                          </a:solidFill>
                          <a:effectLst/>
                          <a:latin typeface="Aptos" panose="020B0004020202020204" pitchFamily="34" charset="0"/>
                        </a:rPr>
                        <a:t> The Old Cole House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528283"/>
                  </a:ext>
                </a:extLst>
              </a:tr>
            </a:tbl>
          </a:graphicData>
        </a:graphic>
      </p:graphicFrame>
      <p:pic>
        <p:nvPicPr>
          <p:cNvPr id="10" name="Picture 9">
            <a:extLst>
              <a:ext uri="{FF2B5EF4-FFF2-40B4-BE49-F238E27FC236}">
                <a16:creationId xmlns:a16="http://schemas.microsoft.com/office/drawing/2014/main" id="{2DC0A5AE-DE07-113E-840A-31071DBEE301}"/>
              </a:ext>
            </a:extLst>
          </p:cNvPr>
          <p:cNvPicPr>
            <a:picLocks noChangeAspect="1"/>
          </p:cNvPicPr>
          <p:nvPr/>
        </p:nvPicPr>
        <p:blipFill>
          <a:blip r:embed="rId3"/>
          <a:stretch>
            <a:fillRect/>
          </a:stretch>
        </p:blipFill>
        <p:spPr>
          <a:xfrm>
            <a:off x="6367271" y="2434006"/>
            <a:ext cx="5589585" cy="3427298"/>
          </a:xfrm>
          <a:prstGeom prst="rect">
            <a:avLst/>
          </a:prstGeom>
        </p:spPr>
      </p:pic>
    </p:spTree>
    <p:extLst>
      <p:ext uri="{BB962C8B-B14F-4D97-AF65-F5344CB8AC3E}">
        <p14:creationId xmlns:p14="http://schemas.microsoft.com/office/powerpoint/2010/main" val="37363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18706" y="288258"/>
            <a:ext cx="6062431" cy="400110"/>
          </a:xfrm>
          <a:prstGeom prst="rect">
            <a:avLst/>
          </a:prstGeom>
          <a:noFill/>
        </p:spPr>
        <p:txBody>
          <a:bodyPr wrap="square" rtlCol="0">
            <a:spAutoFit/>
          </a:bodyPr>
          <a:lstStyle/>
          <a:p>
            <a:pPr algn="ctr"/>
            <a:r>
              <a:rPr lang="en-GB" sz="2000" b="1" dirty="0"/>
              <a:t>SPLW Top Referral Reasons Quarter 2 - 2025/2026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B6D1ECC8-99B7-DD11-7618-63F7720170B5}"/>
              </a:ext>
            </a:extLst>
          </p:cNvPr>
          <p:cNvSpPr txBox="1"/>
          <p:nvPr/>
        </p:nvSpPr>
        <p:spPr>
          <a:xfrm rot="16200000">
            <a:off x="5049461" y="3804851"/>
            <a:ext cx="1262530" cy="276999"/>
          </a:xfrm>
          <a:prstGeom prst="rect">
            <a:avLst/>
          </a:prstGeom>
          <a:noFill/>
        </p:spPr>
        <p:txBody>
          <a:bodyPr wrap="square" rtlCol="0">
            <a:spAutoFit/>
          </a:bodyPr>
          <a:lstStyle/>
          <a:p>
            <a:r>
              <a:rPr lang="en-GB" sz="1200" dirty="0"/>
              <a:t>Referral Reason</a:t>
            </a:r>
          </a:p>
        </p:txBody>
      </p:sp>
      <p:sp>
        <p:nvSpPr>
          <p:cNvPr id="12" name="TextBox 11">
            <a:extLst>
              <a:ext uri="{FF2B5EF4-FFF2-40B4-BE49-F238E27FC236}">
                <a16:creationId xmlns:a16="http://schemas.microsoft.com/office/drawing/2014/main" id="{459967E4-A3F7-8D4D-BB9D-CD453311561E}"/>
              </a:ext>
            </a:extLst>
          </p:cNvPr>
          <p:cNvSpPr txBox="1"/>
          <p:nvPr/>
        </p:nvSpPr>
        <p:spPr>
          <a:xfrm>
            <a:off x="8581137" y="5781675"/>
            <a:ext cx="1916724" cy="276999"/>
          </a:xfrm>
          <a:prstGeom prst="rect">
            <a:avLst/>
          </a:prstGeom>
          <a:noFill/>
        </p:spPr>
        <p:txBody>
          <a:bodyPr wrap="square" rtlCol="0">
            <a:spAutoFit/>
          </a:bodyPr>
          <a:lstStyle/>
          <a:p>
            <a:r>
              <a:rPr lang="en-GB" sz="1200" dirty="0"/>
              <a:t>Number of Referrals </a:t>
            </a:r>
          </a:p>
        </p:txBody>
      </p:sp>
      <p:sp>
        <p:nvSpPr>
          <p:cNvPr id="13" name="TextBox 12">
            <a:extLst>
              <a:ext uri="{FF2B5EF4-FFF2-40B4-BE49-F238E27FC236}">
                <a16:creationId xmlns:a16="http://schemas.microsoft.com/office/drawing/2014/main" id="{31A776D9-E8EA-62EE-F4E7-FB88E9D7AEC8}"/>
              </a:ext>
            </a:extLst>
          </p:cNvPr>
          <p:cNvSpPr txBox="1"/>
          <p:nvPr/>
        </p:nvSpPr>
        <p:spPr>
          <a:xfrm>
            <a:off x="7741188" y="1799363"/>
            <a:ext cx="3049281" cy="369332"/>
          </a:xfrm>
          <a:prstGeom prst="rect">
            <a:avLst/>
          </a:prstGeom>
          <a:noFill/>
        </p:spPr>
        <p:txBody>
          <a:bodyPr wrap="square" rtlCol="0">
            <a:spAutoFit/>
          </a:bodyPr>
          <a:lstStyle/>
          <a:p>
            <a:r>
              <a:rPr lang="en-GB" b="1" dirty="0"/>
              <a:t>SPLW Top Referral Reasons </a:t>
            </a:r>
          </a:p>
        </p:txBody>
      </p:sp>
      <p:graphicFrame>
        <p:nvGraphicFramePr>
          <p:cNvPr id="6" name="Table 5">
            <a:extLst>
              <a:ext uri="{FF2B5EF4-FFF2-40B4-BE49-F238E27FC236}">
                <a16:creationId xmlns:a16="http://schemas.microsoft.com/office/drawing/2014/main" id="{97D7DBB7-DB8F-1C7A-42A6-0333A6D997EF}"/>
              </a:ext>
            </a:extLst>
          </p:cNvPr>
          <p:cNvGraphicFramePr>
            <a:graphicFrameLocks noGrp="1"/>
          </p:cNvGraphicFramePr>
          <p:nvPr>
            <p:extLst>
              <p:ext uri="{D42A27DB-BD31-4B8C-83A1-F6EECF244321}">
                <p14:modId xmlns:p14="http://schemas.microsoft.com/office/powerpoint/2010/main" val="2781512189"/>
              </p:ext>
            </p:extLst>
          </p:nvPr>
        </p:nvGraphicFramePr>
        <p:xfrm>
          <a:off x="255795" y="794545"/>
          <a:ext cx="5139165" cy="5706620"/>
        </p:xfrm>
        <a:graphic>
          <a:graphicData uri="http://schemas.openxmlformats.org/drawingml/2006/table">
            <a:tbl>
              <a:tblPr/>
              <a:tblGrid>
                <a:gridCol w="3246357">
                  <a:extLst>
                    <a:ext uri="{9D8B030D-6E8A-4147-A177-3AD203B41FA5}">
                      <a16:colId xmlns:a16="http://schemas.microsoft.com/office/drawing/2014/main" val="1504924007"/>
                    </a:ext>
                  </a:extLst>
                </a:gridCol>
                <a:gridCol w="868680">
                  <a:extLst>
                    <a:ext uri="{9D8B030D-6E8A-4147-A177-3AD203B41FA5}">
                      <a16:colId xmlns:a16="http://schemas.microsoft.com/office/drawing/2014/main" val="3086901038"/>
                    </a:ext>
                  </a:extLst>
                </a:gridCol>
                <a:gridCol w="1024128">
                  <a:extLst>
                    <a:ext uri="{9D8B030D-6E8A-4147-A177-3AD203B41FA5}">
                      <a16:colId xmlns:a16="http://schemas.microsoft.com/office/drawing/2014/main" val="3571657150"/>
                    </a:ext>
                  </a:extLst>
                </a:gridCol>
              </a:tblGrid>
              <a:tr h="358323">
                <a:tc gridSpan="3">
                  <a:txBody>
                    <a:bodyPr/>
                    <a:lstStyle/>
                    <a:p>
                      <a:pPr algn="ctr" fontAlgn="ctr"/>
                      <a:r>
                        <a:rPr lang="en-GB" sz="1400" b="1" i="0" u="none" strike="noStrike" dirty="0">
                          <a:solidFill>
                            <a:srgbClr val="000000"/>
                          </a:solidFill>
                          <a:effectLst/>
                          <a:latin typeface="Aptos" panose="020B0004020202020204" pitchFamily="34" charset="0"/>
                        </a:rPr>
                        <a:t>SPLW Top Referral Reasons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19549676"/>
                  </a:ext>
                </a:extLst>
              </a:tr>
              <a:tr h="273008">
                <a:tc>
                  <a:txBody>
                    <a:bodyPr/>
                    <a:lstStyle/>
                    <a:p>
                      <a:pPr algn="l" fontAlgn="ctr"/>
                      <a:r>
                        <a:rPr lang="en-GB" sz="1400" b="1" i="0" u="none" strike="noStrike" dirty="0">
                          <a:solidFill>
                            <a:srgbClr val="000000"/>
                          </a:solidFill>
                          <a:effectLst/>
                          <a:latin typeface="Aptos" panose="020B0004020202020204" pitchFamily="34" charset="0"/>
                        </a:rPr>
                        <a:t> Reasons for Referral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Number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0431962"/>
                  </a:ext>
                </a:extLst>
              </a:tr>
              <a:tr h="247413">
                <a:tc>
                  <a:txBody>
                    <a:bodyPr/>
                    <a:lstStyle/>
                    <a:p>
                      <a:pPr algn="l" fontAlgn="ctr"/>
                      <a:r>
                        <a:rPr lang="en-GB" sz="1400" b="0" i="0" u="none" strike="noStrike">
                          <a:solidFill>
                            <a:srgbClr val="000000"/>
                          </a:solidFill>
                          <a:effectLst/>
                          <a:latin typeface="Aptos" panose="020B0004020202020204" pitchFamily="34" charset="0"/>
                        </a:rPr>
                        <a:t> Mental Health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237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17.29%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9665202"/>
                  </a:ext>
                </a:extLst>
              </a:tr>
              <a:tr h="247413">
                <a:tc>
                  <a:txBody>
                    <a:bodyPr/>
                    <a:lstStyle/>
                    <a:p>
                      <a:pPr algn="l" fontAlgn="ctr"/>
                      <a:r>
                        <a:rPr lang="en-GB" sz="1400" b="0" i="0" u="none" strike="noStrike" dirty="0">
                          <a:solidFill>
                            <a:srgbClr val="000000"/>
                          </a:solidFill>
                          <a:effectLst/>
                          <a:latin typeface="Aptos" panose="020B0004020202020204" pitchFamily="34" charset="0"/>
                        </a:rPr>
                        <a:t> Loneliness / Isolation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12.55%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6329214"/>
                  </a:ext>
                </a:extLst>
              </a:tr>
              <a:tr h="374442">
                <a:tc>
                  <a:txBody>
                    <a:bodyPr/>
                    <a:lstStyle/>
                    <a:p>
                      <a:pPr algn="l" fontAlgn="ctr"/>
                      <a:r>
                        <a:rPr lang="en-GB" sz="1400" b="0" i="0" u="none" strike="noStrike" dirty="0">
                          <a:solidFill>
                            <a:srgbClr val="000000"/>
                          </a:solidFill>
                          <a:effectLst/>
                          <a:latin typeface="Aptos" panose="020B0004020202020204" pitchFamily="34" charset="0"/>
                        </a:rPr>
                        <a:t> Managing a Long-term Health Condition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126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9.19%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7579440"/>
                  </a:ext>
                </a:extLst>
              </a:tr>
              <a:tr h="247413">
                <a:tc>
                  <a:txBody>
                    <a:bodyPr/>
                    <a:lstStyle/>
                    <a:p>
                      <a:pPr algn="l" fontAlgn="ctr"/>
                      <a:r>
                        <a:rPr lang="en-GB" sz="1400" b="0" i="0" u="none" strike="noStrike">
                          <a:solidFill>
                            <a:srgbClr val="000000"/>
                          </a:solidFill>
                          <a:effectLst/>
                          <a:latin typeface="Aptos" panose="020B0004020202020204" pitchFamily="34" charset="0"/>
                        </a:rPr>
                        <a:t> Finances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9.04%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99004919"/>
                  </a:ext>
                </a:extLst>
              </a:tr>
              <a:tr h="247413">
                <a:tc>
                  <a:txBody>
                    <a:bodyPr/>
                    <a:lstStyle/>
                    <a:p>
                      <a:pPr algn="l" fontAlgn="ctr"/>
                      <a:r>
                        <a:rPr lang="en-GB" sz="1400" b="0" i="0" u="none" strike="noStrike">
                          <a:solidFill>
                            <a:srgbClr val="000000"/>
                          </a:solidFill>
                          <a:effectLst/>
                          <a:latin typeface="Aptos" panose="020B0004020202020204" pitchFamily="34" charset="0"/>
                        </a:rPr>
                        <a:t> Day to Day Helping Hand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8.24%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205696"/>
                  </a:ext>
                </a:extLst>
              </a:tr>
              <a:tr h="247413">
                <a:tc>
                  <a:txBody>
                    <a:bodyPr/>
                    <a:lstStyle/>
                    <a:p>
                      <a:pPr algn="l" fontAlgn="ctr"/>
                      <a:r>
                        <a:rPr lang="en-GB" sz="1400" b="0" i="0" u="none" strike="noStrike" dirty="0">
                          <a:solidFill>
                            <a:srgbClr val="000000"/>
                          </a:solidFill>
                          <a:effectLst/>
                          <a:latin typeface="Aptos" panose="020B0004020202020204" pitchFamily="34" charset="0"/>
                        </a:rPr>
                        <a:t> Caring Responsibilities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7.29%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2748682"/>
                  </a:ext>
                </a:extLst>
              </a:tr>
              <a:tr h="247413">
                <a:tc>
                  <a:txBody>
                    <a:bodyPr/>
                    <a:lstStyle/>
                    <a:p>
                      <a:pPr algn="l" fontAlgn="ctr"/>
                      <a:r>
                        <a:rPr lang="en-GB" sz="1400" b="0" i="0" u="none" strike="noStrike">
                          <a:solidFill>
                            <a:srgbClr val="000000"/>
                          </a:solidFill>
                          <a:effectLst/>
                          <a:latin typeface="Aptos" panose="020B0004020202020204" pitchFamily="34" charset="0"/>
                        </a:rPr>
                        <a:t> Motivation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78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5.69%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471766"/>
                  </a:ext>
                </a:extLst>
              </a:tr>
              <a:tr h="247413">
                <a:tc>
                  <a:txBody>
                    <a:bodyPr/>
                    <a:lstStyle/>
                    <a:p>
                      <a:pPr algn="l" fontAlgn="ctr"/>
                      <a:r>
                        <a:rPr lang="en-GB" sz="1400" b="0" i="0" u="none" strike="noStrike">
                          <a:solidFill>
                            <a:srgbClr val="000000"/>
                          </a:solidFill>
                          <a:effectLst/>
                          <a:latin typeface="Aptos" panose="020B0004020202020204" pitchFamily="34" charset="0"/>
                        </a:rPr>
                        <a:t> Housing Problem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388508"/>
                  </a:ext>
                </a:extLst>
              </a:tr>
              <a:tr h="247413">
                <a:tc>
                  <a:txBody>
                    <a:bodyPr/>
                    <a:lstStyle/>
                    <a:p>
                      <a:pPr algn="l" fontAlgn="ctr"/>
                      <a:r>
                        <a:rPr lang="en-GB" sz="1400" b="0" i="0" u="none" strike="noStrike">
                          <a:solidFill>
                            <a:srgbClr val="000000"/>
                          </a:solidFill>
                          <a:effectLst/>
                          <a:latin typeface="Aptos" panose="020B0004020202020204" pitchFamily="34" charset="0"/>
                        </a:rPr>
                        <a:t> Employment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9140996"/>
                  </a:ext>
                </a:extLst>
              </a:tr>
              <a:tr h="247413">
                <a:tc>
                  <a:txBody>
                    <a:bodyPr/>
                    <a:lstStyle/>
                    <a:p>
                      <a:pPr algn="l" fontAlgn="ctr"/>
                      <a:r>
                        <a:rPr lang="en-GB" sz="1400" b="0" i="0" u="none" strike="noStrike">
                          <a:solidFill>
                            <a:srgbClr val="000000"/>
                          </a:solidFill>
                          <a:effectLst/>
                          <a:latin typeface="Aptos" panose="020B0004020202020204" pitchFamily="34" charset="0"/>
                        </a:rPr>
                        <a:t> Sedentary Lifestyle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3.57%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9705771"/>
                  </a:ext>
                </a:extLst>
              </a:tr>
              <a:tr h="247413">
                <a:tc>
                  <a:txBody>
                    <a:bodyPr/>
                    <a:lstStyle/>
                    <a:p>
                      <a:pPr algn="l" fontAlgn="ctr"/>
                      <a:r>
                        <a:rPr lang="en-GB" sz="1400" b="0" i="0" u="none" strike="noStrike">
                          <a:solidFill>
                            <a:srgbClr val="000000"/>
                          </a:solidFill>
                          <a:effectLst/>
                          <a:latin typeface="Aptos" panose="020B0004020202020204" pitchFamily="34" charset="0"/>
                        </a:rPr>
                        <a:t> Mobility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6209119"/>
                  </a:ext>
                </a:extLst>
              </a:tr>
              <a:tr h="247413">
                <a:tc>
                  <a:txBody>
                    <a:bodyPr/>
                    <a:lstStyle/>
                    <a:p>
                      <a:pPr algn="l" fontAlgn="ctr"/>
                      <a:r>
                        <a:rPr lang="en-GB" sz="1400" b="0" i="0" u="none" strike="noStrike" dirty="0">
                          <a:solidFill>
                            <a:srgbClr val="000000"/>
                          </a:solidFill>
                          <a:effectLst/>
                          <a:latin typeface="Aptos" panose="020B0004020202020204" pitchFamily="34" charset="0"/>
                        </a:rPr>
                        <a:t> Activities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3.06%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3371004"/>
                  </a:ext>
                </a:extLst>
              </a:tr>
              <a:tr h="247413">
                <a:tc>
                  <a:txBody>
                    <a:bodyPr/>
                    <a:lstStyle/>
                    <a:p>
                      <a:pPr algn="l" fontAlgn="ctr"/>
                      <a:r>
                        <a:rPr lang="en-GB" sz="1400" b="0" i="0" u="none" strike="noStrike">
                          <a:solidFill>
                            <a:srgbClr val="000000"/>
                          </a:solidFill>
                          <a:effectLst/>
                          <a:latin typeface="Aptos" panose="020B0004020202020204" pitchFamily="34" charset="0"/>
                        </a:rPr>
                        <a:t> Bereavement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2.63%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22059185"/>
                  </a:ext>
                </a:extLst>
              </a:tr>
              <a:tr h="247413">
                <a:tc>
                  <a:txBody>
                    <a:bodyPr/>
                    <a:lstStyle/>
                    <a:p>
                      <a:pPr algn="l" fontAlgn="ctr"/>
                      <a:r>
                        <a:rPr lang="en-GB" sz="1400" b="0" i="0" u="none" strike="noStrike">
                          <a:solidFill>
                            <a:srgbClr val="000000"/>
                          </a:solidFill>
                          <a:effectLst/>
                          <a:latin typeface="Aptos" panose="020B0004020202020204" pitchFamily="34" charset="0"/>
                        </a:rPr>
                        <a:t> Dementia </a:t>
                      </a:r>
                      <a:endParaRPr lang="en-GB" sz="1400" b="0" i="0" u="none" strike="noStrike" dirty="0">
                        <a:solidFill>
                          <a:srgbClr val="000000"/>
                        </a:solidFill>
                        <a:effectLst/>
                        <a:latin typeface="Aptos" panose="020B000402020202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2.41%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5699099"/>
                  </a:ext>
                </a:extLst>
              </a:tr>
              <a:tr h="247413">
                <a:tc>
                  <a:txBody>
                    <a:bodyPr/>
                    <a:lstStyle/>
                    <a:p>
                      <a:pPr algn="l" fontAlgn="ctr"/>
                      <a:r>
                        <a:rPr lang="en-GB" sz="1400" b="0" i="0" u="none" strike="noStrike" dirty="0">
                          <a:solidFill>
                            <a:srgbClr val="000000"/>
                          </a:solidFill>
                          <a:effectLst/>
                          <a:latin typeface="Aptos" panose="020B0004020202020204" pitchFamily="34" charset="0"/>
                        </a:rPr>
                        <a:t> Benefits Advice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0802630"/>
                  </a:ext>
                </a:extLst>
              </a:tr>
              <a:tr h="247413">
                <a:tc>
                  <a:txBody>
                    <a:bodyPr/>
                    <a:lstStyle/>
                    <a:p>
                      <a:pPr algn="l" fontAlgn="ctr"/>
                      <a:r>
                        <a:rPr lang="en-GB" sz="1400" b="0" i="0" u="none" strike="noStrike">
                          <a:solidFill>
                            <a:srgbClr val="000000"/>
                          </a:solidFill>
                          <a:effectLst/>
                          <a:latin typeface="Aptos" panose="020B0004020202020204" pitchFamily="34" charset="0"/>
                        </a:rPr>
                        <a:t> Legal Advice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1987789"/>
                  </a:ext>
                </a:extLst>
              </a:tr>
              <a:tr h="247413">
                <a:tc>
                  <a:txBody>
                    <a:bodyPr/>
                    <a:lstStyle/>
                    <a:p>
                      <a:pPr algn="l" fontAlgn="ctr"/>
                      <a:r>
                        <a:rPr lang="en-GB" sz="1400" b="0" i="0" u="none" strike="noStrike">
                          <a:solidFill>
                            <a:srgbClr val="000000"/>
                          </a:solidFill>
                          <a:effectLst/>
                          <a:latin typeface="Aptos" panose="020B0004020202020204" pitchFamily="34" charset="0"/>
                        </a:rPr>
                        <a:t> Victim of Abuse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1.09%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215860"/>
                  </a:ext>
                </a:extLst>
              </a:tr>
              <a:tr h="247413">
                <a:tc>
                  <a:txBody>
                    <a:bodyPr/>
                    <a:lstStyle/>
                    <a:p>
                      <a:pPr algn="l" fontAlgn="ctr"/>
                      <a:r>
                        <a:rPr lang="en-GB" sz="1400" b="0" i="0" u="none" strike="noStrike">
                          <a:solidFill>
                            <a:srgbClr val="000000"/>
                          </a:solidFill>
                          <a:effectLst/>
                          <a:latin typeface="Aptos" panose="020B0004020202020204" pitchFamily="34" charset="0"/>
                        </a:rPr>
                        <a:t> Transport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1.02%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7179373"/>
                  </a:ext>
                </a:extLst>
              </a:tr>
              <a:tr h="247413">
                <a:tc>
                  <a:txBody>
                    <a:bodyPr/>
                    <a:lstStyle/>
                    <a:p>
                      <a:pPr algn="l" fontAlgn="ctr"/>
                      <a:r>
                        <a:rPr lang="en-GB" sz="1400" b="0" i="0" u="none" strike="noStrike">
                          <a:solidFill>
                            <a:srgbClr val="000000"/>
                          </a:solidFill>
                          <a:effectLst/>
                          <a:latin typeface="Aptos" panose="020B0004020202020204" pitchFamily="34" charset="0"/>
                        </a:rPr>
                        <a:t> Food Poverty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0.88%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1903415"/>
                  </a:ext>
                </a:extLst>
              </a:tr>
              <a:tr h="247413">
                <a:tc>
                  <a:txBody>
                    <a:bodyPr/>
                    <a:lstStyle/>
                    <a:p>
                      <a:pPr algn="l" fontAlgn="ctr"/>
                      <a:r>
                        <a:rPr lang="en-GB" sz="1400" b="0" i="0" u="none" strike="noStrike" dirty="0">
                          <a:solidFill>
                            <a:srgbClr val="000000"/>
                          </a:solidFill>
                          <a:effectLst/>
                          <a:latin typeface="Aptos" panose="020B0004020202020204" pitchFamily="34" charset="0"/>
                        </a:rPr>
                        <a:t> Substance Misuse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0.51%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1075125"/>
                  </a:ext>
                </a:extLst>
              </a:tr>
            </a:tbl>
          </a:graphicData>
        </a:graphic>
      </p:graphicFrame>
      <p:pic>
        <p:nvPicPr>
          <p:cNvPr id="5" name="Picture 4">
            <a:extLst>
              <a:ext uri="{FF2B5EF4-FFF2-40B4-BE49-F238E27FC236}">
                <a16:creationId xmlns:a16="http://schemas.microsoft.com/office/drawing/2014/main" id="{E0DC1811-6567-7B19-9052-C0C15FE0067C}"/>
              </a:ext>
            </a:extLst>
          </p:cNvPr>
          <p:cNvPicPr>
            <a:picLocks noChangeAspect="1"/>
          </p:cNvPicPr>
          <p:nvPr/>
        </p:nvPicPr>
        <p:blipFill>
          <a:blip r:embed="rId3"/>
          <a:stretch>
            <a:fillRect/>
          </a:stretch>
        </p:blipFill>
        <p:spPr>
          <a:xfrm>
            <a:off x="5872337" y="2239053"/>
            <a:ext cx="6198035" cy="3375363"/>
          </a:xfrm>
          <a:prstGeom prst="rect">
            <a:avLst/>
          </a:prstGeom>
        </p:spPr>
      </p:pic>
    </p:spTree>
    <p:extLst>
      <p:ext uri="{BB962C8B-B14F-4D97-AF65-F5344CB8AC3E}">
        <p14:creationId xmlns:p14="http://schemas.microsoft.com/office/powerpoint/2010/main" val="2931861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878C405E-27B7-B6AF-6903-A60DA30066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DE3B9C7-58B5-2261-E46A-4968F01FEC98}"/>
              </a:ext>
            </a:extLst>
          </p:cNvPr>
          <p:cNvSpPr txBox="1"/>
          <p:nvPr/>
        </p:nvSpPr>
        <p:spPr>
          <a:xfrm>
            <a:off x="3625622" y="351017"/>
            <a:ext cx="4825920" cy="400110"/>
          </a:xfrm>
          <a:prstGeom prst="rect">
            <a:avLst/>
          </a:prstGeom>
          <a:noFill/>
        </p:spPr>
        <p:txBody>
          <a:bodyPr wrap="square" rtlCol="0">
            <a:spAutoFit/>
          </a:bodyPr>
          <a:lstStyle/>
          <a:p>
            <a:r>
              <a:rPr lang="en-GB" sz="2000" b="1" dirty="0"/>
              <a:t>HWBC Referrals Quarter 2 - 2025/2026</a:t>
            </a:r>
          </a:p>
        </p:txBody>
      </p:sp>
      <p:sp>
        <p:nvSpPr>
          <p:cNvPr id="11" name="TextBox 10">
            <a:extLst>
              <a:ext uri="{FF2B5EF4-FFF2-40B4-BE49-F238E27FC236}">
                <a16:creationId xmlns:a16="http://schemas.microsoft.com/office/drawing/2014/main" id="{B64E17B7-1CE9-68FB-4FF7-887E04B0959D}"/>
              </a:ext>
            </a:extLst>
          </p:cNvPr>
          <p:cNvSpPr txBox="1"/>
          <p:nvPr/>
        </p:nvSpPr>
        <p:spPr>
          <a:xfrm rot="16200000">
            <a:off x="5714367" y="4003939"/>
            <a:ext cx="987967" cy="276999"/>
          </a:xfrm>
          <a:prstGeom prst="rect">
            <a:avLst/>
          </a:prstGeom>
          <a:noFill/>
        </p:spPr>
        <p:txBody>
          <a:bodyPr wrap="square" rtlCol="0">
            <a:spAutoFit/>
          </a:bodyPr>
          <a:lstStyle/>
          <a:p>
            <a:r>
              <a:rPr lang="en-GB" sz="1200" dirty="0"/>
              <a:t>GP Surgery</a:t>
            </a:r>
          </a:p>
        </p:txBody>
      </p:sp>
      <p:sp>
        <p:nvSpPr>
          <p:cNvPr id="12" name="TextBox 11">
            <a:extLst>
              <a:ext uri="{FF2B5EF4-FFF2-40B4-BE49-F238E27FC236}">
                <a16:creationId xmlns:a16="http://schemas.microsoft.com/office/drawing/2014/main" id="{514CD547-94D6-B518-8293-DDFC606AF861}"/>
              </a:ext>
            </a:extLst>
          </p:cNvPr>
          <p:cNvSpPr txBox="1"/>
          <p:nvPr/>
        </p:nvSpPr>
        <p:spPr>
          <a:xfrm>
            <a:off x="8619302" y="5978623"/>
            <a:ext cx="1850578" cy="276999"/>
          </a:xfrm>
          <a:prstGeom prst="rect">
            <a:avLst/>
          </a:prstGeom>
          <a:noFill/>
        </p:spPr>
        <p:txBody>
          <a:bodyPr wrap="square" rtlCol="0">
            <a:spAutoFit/>
          </a:bodyPr>
          <a:lstStyle/>
          <a:p>
            <a:r>
              <a:rPr lang="en-GB" sz="1200" dirty="0"/>
              <a:t>Number of Referrals </a:t>
            </a:r>
          </a:p>
        </p:txBody>
      </p:sp>
      <p:sp>
        <p:nvSpPr>
          <p:cNvPr id="13" name="TextBox 12">
            <a:extLst>
              <a:ext uri="{FF2B5EF4-FFF2-40B4-BE49-F238E27FC236}">
                <a16:creationId xmlns:a16="http://schemas.microsoft.com/office/drawing/2014/main" id="{8B93639A-CFF5-9C03-1C03-4E1ED2AF4B32}"/>
              </a:ext>
            </a:extLst>
          </p:cNvPr>
          <p:cNvSpPr txBox="1"/>
          <p:nvPr/>
        </p:nvSpPr>
        <p:spPr>
          <a:xfrm>
            <a:off x="7834740" y="2064282"/>
            <a:ext cx="3275220" cy="369332"/>
          </a:xfrm>
          <a:prstGeom prst="rect">
            <a:avLst/>
          </a:prstGeom>
          <a:noFill/>
        </p:spPr>
        <p:txBody>
          <a:bodyPr wrap="square" rtlCol="0">
            <a:spAutoFit/>
          </a:bodyPr>
          <a:lstStyle/>
          <a:p>
            <a:r>
              <a:rPr lang="en-GB" b="1" dirty="0"/>
              <a:t>HWBC Referrals – Total 224</a:t>
            </a:r>
          </a:p>
        </p:txBody>
      </p:sp>
      <p:graphicFrame>
        <p:nvGraphicFramePr>
          <p:cNvPr id="2" name="Table 1">
            <a:extLst>
              <a:ext uri="{FF2B5EF4-FFF2-40B4-BE49-F238E27FC236}">
                <a16:creationId xmlns:a16="http://schemas.microsoft.com/office/drawing/2014/main" id="{92168992-AB91-DB9B-6D31-1670967F77DB}"/>
              </a:ext>
            </a:extLst>
          </p:cNvPr>
          <p:cNvGraphicFramePr>
            <a:graphicFrameLocks noGrp="1"/>
          </p:cNvGraphicFramePr>
          <p:nvPr>
            <p:extLst>
              <p:ext uri="{D42A27DB-BD31-4B8C-83A1-F6EECF244321}">
                <p14:modId xmlns:p14="http://schemas.microsoft.com/office/powerpoint/2010/main" val="4166023509"/>
              </p:ext>
            </p:extLst>
          </p:nvPr>
        </p:nvGraphicFramePr>
        <p:xfrm>
          <a:off x="538480" y="1153446"/>
          <a:ext cx="5176520" cy="5234581"/>
        </p:xfrm>
        <a:graphic>
          <a:graphicData uri="http://schemas.openxmlformats.org/drawingml/2006/table">
            <a:tbl>
              <a:tblPr/>
              <a:tblGrid>
                <a:gridCol w="2076704">
                  <a:extLst>
                    <a:ext uri="{9D8B030D-6E8A-4147-A177-3AD203B41FA5}">
                      <a16:colId xmlns:a16="http://schemas.microsoft.com/office/drawing/2014/main" val="2592128053"/>
                    </a:ext>
                  </a:extLst>
                </a:gridCol>
                <a:gridCol w="868680">
                  <a:extLst>
                    <a:ext uri="{9D8B030D-6E8A-4147-A177-3AD203B41FA5}">
                      <a16:colId xmlns:a16="http://schemas.microsoft.com/office/drawing/2014/main" val="2395519739"/>
                    </a:ext>
                  </a:extLst>
                </a:gridCol>
                <a:gridCol w="966216">
                  <a:extLst>
                    <a:ext uri="{9D8B030D-6E8A-4147-A177-3AD203B41FA5}">
                      <a16:colId xmlns:a16="http://schemas.microsoft.com/office/drawing/2014/main" val="1032655940"/>
                    </a:ext>
                  </a:extLst>
                </a:gridCol>
                <a:gridCol w="1264920">
                  <a:extLst>
                    <a:ext uri="{9D8B030D-6E8A-4147-A177-3AD203B41FA5}">
                      <a16:colId xmlns:a16="http://schemas.microsoft.com/office/drawing/2014/main" val="1448104079"/>
                    </a:ext>
                  </a:extLst>
                </a:gridCol>
              </a:tblGrid>
              <a:tr h="800251">
                <a:tc>
                  <a:txBody>
                    <a:bodyPr/>
                    <a:lstStyle/>
                    <a:p>
                      <a:pPr algn="l" fontAlgn="ctr"/>
                      <a:r>
                        <a:rPr lang="en-GB" sz="1400" b="1" i="0" u="none" strike="noStrike" dirty="0">
                          <a:solidFill>
                            <a:srgbClr val="000000"/>
                          </a:solidFill>
                          <a:effectLst/>
                          <a:latin typeface="Aptos" panose="020B0004020202020204" pitchFamily="34" charset="0"/>
                        </a:rPr>
                        <a:t> Practice Name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No. Referrals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Referral Percentage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Representative 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8565661"/>
                  </a:ext>
                </a:extLst>
              </a:tr>
              <a:tr h="400126">
                <a:tc>
                  <a:txBody>
                    <a:bodyPr/>
                    <a:lstStyle/>
                    <a:p>
                      <a:pPr algn="l" fontAlgn="ctr"/>
                      <a:r>
                        <a:rPr lang="en-GB" sz="1400" b="0" i="0" u="none" strike="noStrike">
                          <a:solidFill>
                            <a:srgbClr val="000000"/>
                          </a:solidFill>
                          <a:effectLst/>
                          <a:latin typeface="Aptos" panose="020B0004020202020204" pitchFamily="34" charset="0"/>
                        </a:rPr>
                        <a:t> Manor Court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13.39%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8.15%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350074"/>
                  </a:ext>
                </a:extLst>
              </a:tr>
              <a:tr h="400126">
                <a:tc>
                  <a:txBody>
                    <a:bodyPr/>
                    <a:lstStyle/>
                    <a:p>
                      <a:pPr algn="l" fontAlgn="ctr"/>
                      <a:r>
                        <a:rPr lang="en-GB" sz="1400" b="0" i="0" u="none" strike="noStrike" dirty="0">
                          <a:solidFill>
                            <a:srgbClr val="000000"/>
                          </a:solidFill>
                          <a:effectLst/>
                          <a:latin typeface="Aptos" panose="020B0004020202020204" pitchFamily="34" charset="0"/>
                        </a:rPr>
                        <a:t> Old Mill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13.39%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5369628"/>
                  </a:ext>
                </a:extLst>
              </a:tr>
              <a:tr h="400126">
                <a:tc>
                  <a:txBody>
                    <a:bodyPr/>
                    <a:lstStyle/>
                    <a:p>
                      <a:pPr algn="l" fontAlgn="ctr"/>
                      <a:r>
                        <a:rPr lang="en-GB" sz="1400" b="0" i="0" u="none" strike="noStrike">
                          <a:solidFill>
                            <a:srgbClr val="000000"/>
                          </a:solidFill>
                          <a:effectLst/>
                          <a:latin typeface="Aptos" panose="020B0004020202020204" pitchFamily="34" charset="0"/>
                        </a:rPr>
                        <a:t> Red Roofs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13.39%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2390874"/>
                  </a:ext>
                </a:extLst>
              </a:tr>
              <a:tr h="400126">
                <a:tc>
                  <a:txBody>
                    <a:bodyPr/>
                    <a:lstStyle/>
                    <a:p>
                      <a:pPr algn="l" fontAlgn="ctr"/>
                      <a:r>
                        <a:rPr lang="en-GB" sz="1400" b="0" i="0" u="none" strike="noStrike">
                          <a:solidFill>
                            <a:srgbClr val="000000"/>
                          </a:solidFill>
                          <a:effectLst/>
                          <a:latin typeface="Aptos" panose="020B0004020202020204" pitchFamily="34" charset="0"/>
                        </a:rPr>
                        <a:t> Riversley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12.05%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6.61%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1568082"/>
                  </a:ext>
                </a:extLst>
              </a:tr>
              <a:tr h="400126">
                <a:tc>
                  <a:txBody>
                    <a:bodyPr/>
                    <a:lstStyle/>
                    <a:p>
                      <a:pPr algn="l" fontAlgn="ctr"/>
                      <a:r>
                        <a:rPr lang="en-GB" sz="1400" b="0" i="0" u="none" strike="noStrike">
                          <a:solidFill>
                            <a:srgbClr val="000000"/>
                          </a:solidFill>
                          <a:effectLst/>
                          <a:latin typeface="Aptos" panose="020B0004020202020204" pitchFamily="34" charset="0"/>
                        </a:rPr>
                        <a:t> Chapel End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11.16%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7422542"/>
                  </a:ext>
                </a:extLst>
              </a:tr>
              <a:tr h="400126">
                <a:tc>
                  <a:txBody>
                    <a:bodyPr/>
                    <a:lstStyle/>
                    <a:p>
                      <a:pPr algn="l" fontAlgn="ctr"/>
                      <a:r>
                        <a:rPr lang="en-GB" sz="1400" b="0" i="0" u="none" strike="noStrike">
                          <a:solidFill>
                            <a:srgbClr val="000000"/>
                          </a:solidFill>
                          <a:effectLst/>
                          <a:latin typeface="Aptos" panose="020B0004020202020204" pitchFamily="34" charset="0"/>
                        </a:rPr>
                        <a:t> Bedworth Health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11.16%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20.79%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0286906"/>
                  </a:ext>
                </a:extLst>
              </a:tr>
              <a:tr h="400126">
                <a:tc>
                  <a:txBody>
                    <a:bodyPr/>
                    <a:lstStyle/>
                    <a:p>
                      <a:pPr algn="l" fontAlgn="ctr"/>
                      <a:r>
                        <a:rPr lang="en-GB" sz="1400" b="0" i="0" u="none" strike="noStrike">
                          <a:solidFill>
                            <a:srgbClr val="000000"/>
                          </a:solidFill>
                          <a:effectLst/>
                          <a:latin typeface="Aptos" panose="020B0004020202020204" pitchFamily="34" charset="0"/>
                        </a:rPr>
                        <a:t> Arbury Medical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7.59%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9.49%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4548236"/>
                  </a:ext>
                </a:extLst>
              </a:tr>
              <a:tr h="400126">
                <a:tc>
                  <a:txBody>
                    <a:bodyPr/>
                    <a:lstStyle/>
                    <a:p>
                      <a:pPr algn="l" fontAlgn="ctr"/>
                      <a:r>
                        <a:rPr lang="en-GB" sz="1400" b="0" i="0" u="none" strike="noStrike">
                          <a:solidFill>
                            <a:srgbClr val="000000"/>
                          </a:solidFill>
                          <a:effectLst/>
                          <a:latin typeface="Aptos" panose="020B0004020202020204" pitchFamily="34" charset="0"/>
                        </a:rPr>
                        <a:t> Queens Road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6.70%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2.67%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9422277"/>
                  </a:ext>
                </a:extLst>
              </a:tr>
              <a:tr h="400126">
                <a:tc>
                  <a:txBody>
                    <a:bodyPr/>
                    <a:lstStyle/>
                    <a:p>
                      <a:pPr algn="l" fontAlgn="ctr"/>
                      <a:r>
                        <a:rPr lang="en-GB" sz="1400" b="0" i="0" u="none" strike="noStrike">
                          <a:solidFill>
                            <a:srgbClr val="000000"/>
                          </a:solidFill>
                          <a:effectLst/>
                          <a:latin typeface="Aptos" panose="020B0004020202020204" pitchFamily="34" charset="0"/>
                        </a:rPr>
                        <a:t> Bulkington Surgery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4.91%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5.71%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6729908"/>
                  </a:ext>
                </a:extLst>
              </a:tr>
              <a:tr h="400126">
                <a:tc>
                  <a:txBody>
                    <a:bodyPr/>
                    <a:lstStyle/>
                    <a:p>
                      <a:pPr algn="l" fontAlgn="ctr"/>
                      <a:r>
                        <a:rPr lang="en-GB" sz="1400" b="0" i="0" u="none" strike="noStrike">
                          <a:solidFill>
                            <a:srgbClr val="000000"/>
                          </a:solidFill>
                          <a:effectLst/>
                          <a:latin typeface="Aptos" panose="020B0004020202020204" pitchFamily="34" charset="0"/>
                        </a:rPr>
                        <a:t> The Grange Medical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4.91%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665118"/>
                  </a:ext>
                </a:extLst>
              </a:tr>
              <a:tr h="400126">
                <a:tc>
                  <a:txBody>
                    <a:bodyPr/>
                    <a:lstStyle/>
                    <a:p>
                      <a:pPr algn="l" fontAlgn="ctr"/>
                      <a:r>
                        <a:rPr lang="en-GB" sz="1400" b="0" i="0" u="none" strike="noStrike">
                          <a:solidFill>
                            <a:srgbClr val="000000"/>
                          </a:solidFill>
                          <a:effectLst/>
                          <a:latin typeface="Aptos" panose="020B0004020202020204" pitchFamily="34" charset="0"/>
                        </a:rPr>
                        <a:t> The Old Cole House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3.68%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030526"/>
                  </a:ext>
                </a:extLst>
              </a:tr>
            </a:tbl>
          </a:graphicData>
        </a:graphic>
      </p:graphicFrame>
      <p:pic>
        <p:nvPicPr>
          <p:cNvPr id="4" name="Picture 3">
            <a:extLst>
              <a:ext uri="{FF2B5EF4-FFF2-40B4-BE49-F238E27FC236}">
                <a16:creationId xmlns:a16="http://schemas.microsoft.com/office/drawing/2014/main" id="{55D76035-D676-1E6C-E73C-37B1293199ED}"/>
              </a:ext>
            </a:extLst>
          </p:cNvPr>
          <p:cNvPicPr>
            <a:picLocks noChangeAspect="1"/>
          </p:cNvPicPr>
          <p:nvPr/>
        </p:nvPicPr>
        <p:blipFill>
          <a:blip r:embed="rId3"/>
          <a:stretch>
            <a:fillRect/>
          </a:stretch>
        </p:blipFill>
        <p:spPr>
          <a:xfrm>
            <a:off x="6416550" y="2433614"/>
            <a:ext cx="5471396" cy="3427690"/>
          </a:xfrm>
          <a:prstGeom prst="rect">
            <a:avLst/>
          </a:prstGeom>
        </p:spPr>
      </p:pic>
    </p:spTree>
    <p:extLst>
      <p:ext uri="{BB962C8B-B14F-4D97-AF65-F5344CB8AC3E}">
        <p14:creationId xmlns:p14="http://schemas.microsoft.com/office/powerpoint/2010/main" val="368039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45570" y="301923"/>
            <a:ext cx="6062431" cy="400110"/>
          </a:xfrm>
          <a:prstGeom prst="rect">
            <a:avLst/>
          </a:prstGeom>
          <a:noFill/>
        </p:spPr>
        <p:txBody>
          <a:bodyPr wrap="square" rtlCol="0">
            <a:spAutoFit/>
          </a:bodyPr>
          <a:lstStyle/>
          <a:p>
            <a:pPr algn="ctr"/>
            <a:r>
              <a:rPr lang="en-GB" sz="2000" b="1" dirty="0"/>
              <a:t>HWBC Top Referral Reasons Quarter 2 - 2025/2026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14AF6FFA-3169-D198-DDCA-5F1BE453DBEF}"/>
              </a:ext>
            </a:extLst>
          </p:cNvPr>
          <p:cNvSpPr txBox="1"/>
          <p:nvPr/>
        </p:nvSpPr>
        <p:spPr>
          <a:xfrm rot="16200000">
            <a:off x="5326236" y="3671498"/>
            <a:ext cx="1262530" cy="276999"/>
          </a:xfrm>
          <a:prstGeom prst="rect">
            <a:avLst/>
          </a:prstGeom>
          <a:noFill/>
        </p:spPr>
        <p:txBody>
          <a:bodyPr wrap="square" rtlCol="0">
            <a:spAutoFit/>
          </a:bodyPr>
          <a:lstStyle/>
          <a:p>
            <a:r>
              <a:rPr lang="en-GB" sz="1200" dirty="0"/>
              <a:t>Referral Reason</a:t>
            </a:r>
          </a:p>
        </p:txBody>
      </p:sp>
      <p:sp>
        <p:nvSpPr>
          <p:cNvPr id="13" name="TextBox 12">
            <a:extLst>
              <a:ext uri="{FF2B5EF4-FFF2-40B4-BE49-F238E27FC236}">
                <a16:creationId xmlns:a16="http://schemas.microsoft.com/office/drawing/2014/main" id="{3D941B83-EE7A-56BB-A6C9-89D5279DC6C2}"/>
              </a:ext>
            </a:extLst>
          </p:cNvPr>
          <p:cNvSpPr txBox="1"/>
          <p:nvPr/>
        </p:nvSpPr>
        <p:spPr>
          <a:xfrm>
            <a:off x="8281430" y="5648360"/>
            <a:ext cx="1575102" cy="276999"/>
          </a:xfrm>
          <a:prstGeom prst="rect">
            <a:avLst/>
          </a:prstGeom>
          <a:noFill/>
        </p:spPr>
        <p:txBody>
          <a:bodyPr wrap="square" rtlCol="0">
            <a:spAutoFit/>
          </a:bodyPr>
          <a:lstStyle/>
          <a:p>
            <a:r>
              <a:rPr lang="en-GB" sz="1200" dirty="0"/>
              <a:t>Number of Referrals </a:t>
            </a:r>
          </a:p>
        </p:txBody>
      </p:sp>
      <p:sp>
        <p:nvSpPr>
          <p:cNvPr id="14" name="TextBox 13">
            <a:extLst>
              <a:ext uri="{FF2B5EF4-FFF2-40B4-BE49-F238E27FC236}">
                <a16:creationId xmlns:a16="http://schemas.microsoft.com/office/drawing/2014/main" id="{7F16576E-ACCA-AF9A-2D78-3DF2FB9D9978}"/>
              </a:ext>
            </a:extLst>
          </p:cNvPr>
          <p:cNvSpPr txBox="1"/>
          <p:nvPr/>
        </p:nvSpPr>
        <p:spPr>
          <a:xfrm>
            <a:off x="7534801" y="1711166"/>
            <a:ext cx="3438495" cy="369332"/>
          </a:xfrm>
          <a:prstGeom prst="rect">
            <a:avLst/>
          </a:prstGeom>
          <a:noFill/>
        </p:spPr>
        <p:txBody>
          <a:bodyPr wrap="square" rtlCol="0">
            <a:spAutoFit/>
          </a:bodyPr>
          <a:lstStyle/>
          <a:p>
            <a:r>
              <a:rPr lang="en-GB" b="1" dirty="0"/>
              <a:t>HWBC Top Referral Reasons </a:t>
            </a:r>
          </a:p>
        </p:txBody>
      </p:sp>
      <p:pic>
        <p:nvPicPr>
          <p:cNvPr id="8" name="Picture 7">
            <a:extLst>
              <a:ext uri="{FF2B5EF4-FFF2-40B4-BE49-F238E27FC236}">
                <a16:creationId xmlns:a16="http://schemas.microsoft.com/office/drawing/2014/main" id="{8BE2BA56-17D0-B6C9-3D55-F38E2E16B015}"/>
              </a:ext>
            </a:extLst>
          </p:cNvPr>
          <p:cNvPicPr>
            <a:picLocks noChangeAspect="1"/>
          </p:cNvPicPr>
          <p:nvPr/>
        </p:nvPicPr>
        <p:blipFill>
          <a:blip r:embed="rId3"/>
          <a:stretch>
            <a:fillRect/>
          </a:stretch>
        </p:blipFill>
        <p:spPr>
          <a:xfrm>
            <a:off x="6291176" y="2188027"/>
            <a:ext cx="5465196" cy="3243943"/>
          </a:xfrm>
          <a:prstGeom prst="rect">
            <a:avLst/>
          </a:prstGeom>
        </p:spPr>
      </p:pic>
      <p:graphicFrame>
        <p:nvGraphicFramePr>
          <p:cNvPr id="9" name="Table 8">
            <a:extLst>
              <a:ext uri="{FF2B5EF4-FFF2-40B4-BE49-F238E27FC236}">
                <a16:creationId xmlns:a16="http://schemas.microsoft.com/office/drawing/2014/main" id="{2E39D36B-C4D6-3112-E1D0-5F5340911FEA}"/>
              </a:ext>
            </a:extLst>
          </p:cNvPr>
          <p:cNvGraphicFramePr>
            <a:graphicFrameLocks noGrp="1"/>
          </p:cNvGraphicFramePr>
          <p:nvPr>
            <p:extLst>
              <p:ext uri="{D42A27DB-BD31-4B8C-83A1-F6EECF244321}">
                <p14:modId xmlns:p14="http://schemas.microsoft.com/office/powerpoint/2010/main" val="3639355548"/>
              </p:ext>
            </p:extLst>
          </p:nvPr>
        </p:nvGraphicFramePr>
        <p:xfrm>
          <a:off x="464285" y="1230366"/>
          <a:ext cx="5159541" cy="4146174"/>
        </p:xfrm>
        <a:graphic>
          <a:graphicData uri="http://schemas.openxmlformats.org/drawingml/2006/table">
            <a:tbl>
              <a:tblPr/>
              <a:tblGrid>
                <a:gridCol w="3298173">
                  <a:extLst>
                    <a:ext uri="{9D8B030D-6E8A-4147-A177-3AD203B41FA5}">
                      <a16:colId xmlns:a16="http://schemas.microsoft.com/office/drawing/2014/main" val="2897951599"/>
                    </a:ext>
                  </a:extLst>
                </a:gridCol>
                <a:gridCol w="812747">
                  <a:extLst>
                    <a:ext uri="{9D8B030D-6E8A-4147-A177-3AD203B41FA5}">
                      <a16:colId xmlns:a16="http://schemas.microsoft.com/office/drawing/2014/main" val="1518468251"/>
                    </a:ext>
                  </a:extLst>
                </a:gridCol>
                <a:gridCol w="1048621">
                  <a:extLst>
                    <a:ext uri="{9D8B030D-6E8A-4147-A177-3AD203B41FA5}">
                      <a16:colId xmlns:a16="http://schemas.microsoft.com/office/drawing/2014/main" val="2651240801"/>
                    </a:ext>
                  </a:extLst>
                </a:gridCol>
              </a:tblGrid>
              <a:tr h="497761">
                <a:tc gridSpan="3">
                  <a:txBody>
                    <a:bodyPr/>
                    <a:lstStyle/>
                    <a:p>
                      <a:pPr algn="ctr" fontAlgn="ctr"/>
                      <a:r>
                        <a:rPr lang="en-GB" sz="1400" b="1" i="0" u="none" strike="noStrike" dirty="0">
                          <a:solidFill>
                            <a:srgbClr val="000000"/>
                          </a:solidFill>
                          <a:effectLst/>
                          <a:latin typeface="Aptos" panose="020B0004020202020204" pitchFamily="34" charset="0"/>
                        </a:rPr>
                        <a:t>HWBC Top Referral Reasons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98554105"/>
                  </a:ext>
                </a:extLst>
              </a:tr>
              <a:tr h="612302">
                <a:tc>
                  <a:txBody>
                    <a:bodyPr/>
                    <a:lstStyle/>
                    <a:p>
                      <a:pPr algn="l" fontAlgn="ctr"/>
                      <a:r>
                        <a:rPr lang="en-GB" sz="1400" b="1" i="0" u="none" strike="noStrike" dirty="0">
                          <a:solidFill>
                            <a:srgbClr val="000000"/>
                          </a:solidFill>
                          <a:effectLst/>
                          <a:latin typeface="Aptos" panose="020B0004020202020204" pitchFamily="34" charset="0"/>
                        </a:rPr>
                        <a:t> Reasons for Referral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a:solidFill>
                            <a:srgbClr val="000000"/>
                          </a:solidFill>
                          <a:effectLst/>
                          <a:latin typeface="Aptos" panose="020B0004020202020204" pitchFamily="34" charset="0"/>
                        </a:rPr>
                        <a:t>Number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1" i="0" u="none" strike="noStrike" dirty="0">
                          <a:solidFill>
                            <a:srgbClr val="000000"/>
                          </a:solidFill>
                          <a:effectLst/>
                          <a:latin typeface="Aptos" panose="020B0004020202020204" pitchFamily="34" charset="0"/>
                        </a:rPr>
                        <a:t>Percentage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1613377"/>
                  </a:ext>
                </a:extLst>
              </a:tr>
              <a:tr h="415986">
                <a:tc>
                  <a:txBody>
                    <a:bodyPr/>
                    <a:lstStyle/>
                    <a:p>
                      <a:pPr algn="l" rtl="0" fontAlgn="ctr"/>
                      <a:r>
                        <a:rPr lang="en-GB" sz="1400" b="0" i="0" u="none" strike="noStrike" dirty="0">
                          <a:solidFill>
                            <a:srgbClr val="000000"/>
                          </a:solidFill>
                          <a:effectLst/>
                          <a:latin typeface="Aptos" panose="020B0004020202020204" pitchFamily="34" charset="0"/>
                        </a:rPr>
                        <a:t> High Body Weight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28.80%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410050"/>
                  </a:ext>
                </a:extLst>
              </a:tr>
              <a:tr h="415986">
                <a:tc>
                  <a:txBody>
                    <a:bodyPr/>
                    <a:lstStyle/>
                    <a:p>
                      <a:pPr algn="l" rtl="0" fontAlgn="ctr"/>
                      <a:r>
                        <a:rPr lang="en-GB" sz="1400" b="0" i="0" u="none" strike="noStrike" dirty="0">
                          <a:solidFill>
                            <a:srgbClr val="000000"/>
                          </a:solidFill>
                          <a:effectLst/>
                          <a:latin typeface="Aptos" panose="020B0004020202020204" pitchFamily="34" charset="0"/>
                        </a:rPr>
                        <a:t> Eating Habits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14.52%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8189375"/>
                  </a:ext>
                </a:extLst>
              </a:tr>
              <a:tr h="448623">
                <a:tc>
                  <a:txBody>
                    <a:bodyPr/>
                    <a:lstStyle/>
                    <a:p>
                      <a:pPr algn="l" rtl="0" fontAlgn="ctr"/>
                      <a:r>
                        <a:rPr lang="en-GB" sz="1400" b="0" i="0" u="none" strike="noStrike" dirty="0">
                          <a:solidFill>
                            <a:srgbClr val="000000"/>
                          </a:solidFill>
                          <a:effectLst/>
                          <a:latin typeface="Aptos" panose="020B0004020202020204" pitchFamily="34" charset="0"/>
                        </a:rPr>
                        <a:t> Motivation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1064055"/>
                  </a:ext>
                </a:extLst>
              </a:tr>
              <a:tr h="415986">
                <a:tc>
                  <a:txBody>
                    <a:bodyPr/>
                    <a:lstStyle/>
                    <a:p>
                      <a:pPr algn="l" rtl="0" fontAlgn="ctr"/>
                      <a:r>
                        <a:rPr lang="en-GB" sz="1400" b="0" i="0" u="none" strike="noStrike" dirty="0">
                          <a:solidFill>
                            <a:srgbClr val="000000"/>
                          </a:solidFill>
                          <a:effectLst/>
                          <a:latin typeface="Aptos" panose="020B0004020202020204" pitchFamily="34" charset="0"/>
                        </a:rPr>
                        <a:t> Mental Health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13.59%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0730304"/>
                  </a:ext>
                </a:extLst>
              </a:tr>
              <a:tr h="507558">
                <a:tc>
                  <a:txBody>
                    <a:bodyPr/>
                    <a:lstStyle/>
                    <a:p>
                      <a:pPr algn="l" rtl="0" fontAlgn="ctr"/>
                      <a:r>
                        <a:rPr lang="en-GB" sz="1400" b="0" i="0" u="none" strike="noStrike" dirty="0">
                          <a:solidFill>
                            <a:srgbClr val="000000"/>
                          </a:solidFill>
                          <a:effectLst/>
                          <a:latin typeface="Aptos" panose="020B0004020202020204" pitchFamily="34" charset="0"/>
                        </a:rPr>
                        <a:t> Managing a Long-term Health Condition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11.75%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3745352"/>
                  </a:ext>
                </a:extLst>
              </a:tr>
              <a:tr h="415986">
                <a:tc>
                  <a:txBody>
                    <a:bodyPr/>
                    <a:lstStyle/>
                    <a:p>
                      <a:pPr algn="l" rtl="0" fontAlgn="ctr"/>
                      <a:r>
                        <a:rPr lang="en-GB" sz="1400" b="0" i="0" u="none" strike="noStrike">
                          <a:solidFill>
                            <a:srgbClr val="000000"/>
                          </a:solidFill>
                          <a:effectLst/>
                          <a:latin typeface="Aptos" panose="020B0004020202020204" pitchFamily="34" charset="0"/>
                        </a:rPr>
                        <a:t> Sedentary Lifestyle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8199149"/>
                  </a:ext>
                </a:extLst>
              </a:tr>
              <a:tr h="415986">
                <a:tc>
                  <a:txBody>
                    <a:bodyPr/>
                    <a:lstStyle/>
                    <a:p>
                      <a:pPr algn="l" fontAlgn="ctr"/>
                      <a:r>
                        <a:rPr lang="en-GB" sz="1400" b="0" i="0" u="none" strike="noStrike">
                          <a:solidFill>
                            <a:srgbClr val="000000"/>
                          </a:solidFill>
                          <a:effectLst/>
                          <a:latin typeface="Aptos" panose="020B0004020202020204" pitchFamily="34" charset="0"/>
                        </a:rPr>
                        <a:t> Healthy Living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a:solidFill>
                            <a:srgbClr val="000000"/>
                          </a:solidFill>
                          <a:effectLst/>
                          <a:latin typeface="Aptos" panose="020B00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Aptos" panose="020B0004020202020204" pitchFamily="34" charset="0"/>
                        </a:rPr>
                        <a:t>7.83%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9022091"/>
                  </a:ext>
                </a:extLst>
              </a:tr>
            </a:tbl>
          </a:graphicData>
        </a:graphic>
      </p:graphicFrame>
    </p:spTree>
    <p:extLst>
      <p:ext uri="{BB962C8B-B14F-4D97-AF65-F5344CB8AC3E}">
        <p14:creationId xmlns:p14="http://schemas.microsoft.com/office/powerpoint/2010/main" val="5056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Selected0">
            <a:extLst>
              <a:ext uri="{FF2B5EF4-FFF2-40B4-BE49-F238E27FC236}">
                <a16:creationId xmlns:a16="http://schemas.microsoft.com/office/drawing/2014/main" id="{E6D2BC65-B91C-8BA6-DC96-EA4563AB34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24A47500-592F-5860-7C78-4C7E092ADC66}"/>
              </a:ext>
            </a:extLst>
          </p:cNvPr>
          <p:cNvSpPr txBox="1"/>
          <p:nvPr/>
        </p:nvSpPr>
        <p:spPr>
          <a:xfrm>
            <a:off x="4771787" y="242293"/>
            <a:ext cx="2648425" cy="404325"/>
          </a:xfrm>
          <a:prstGeom prst="rect">
            <a:avLst/>
          </a:prstGeom>
          <a:noFill/>
        </p:spPr>
        <p:txBody>
          <a:bodyPr wrap="square" rtlCol="0">
            <a:spAutoFit/>
          </a:bodyPr>
          <a:lstStyle/>
          <a:p>
            <a:r>
              <a:rPr lang="en-GB" sz="2000" b="1" dirty="0"/>
              <a:t>Current Waiting Lists</a:t>
            </a:r>
          </a:p>
        </p:txBody>
      </p:sp>
      <p:graphicFrame>
        <p:nvGraphicFramePr>
          <p:cNvPr id="9" name="Table 8">
            <a:extLst>
              <a:ext uri="{FF2B5EF4-FFF2-40B4-BE49-F238E27FC236}">
                <a16:creationId xmlns:a16="http://schemas.microsoft.com/office/drawing/2014/main" id="{DE8F5D6F-1E7B-DC48-C0B2-F0A824C19666}"/>
              </a:ext>
            </a:extLst>
          </p:cNvPr>
          <p:cNvGraphicFramePr>
            <a:graphicFrameLocks noGrp="1"/>
          </p:cNvGraphicFramePr>
          <p:nvPr>
            <p:extLst>
              <p:ext uri="{D42A27DB-BD31-4B8C-83A1-F6EECF244321}">
                <p14:modId xmlns:p14="http://schemas.microsoft.com/office/powerpoint/2010/main" val="189650818"/>
              </p:ext>
            </p:extLst>
          </p:nvPr>
        </p:nvGraphicFramePr>
        <p:xfrm>
          <a:off x="4129348" y="5042821"/>
          <a:ext cx="3933301" cy="1399623"/>
        </p:xfrm>
        <a:graphic>
          <a:graphicData uri="http://schemas.openxmlformats.org/drawingml/2006/table">
            <a:tbl>
              <a:tblPr/>
              <a:tblGrid>
                <a:gridCol w="2996004">
                  <a:extLst>
                    <a:ext uri="{9D8B030D-6E8A-4147-A177-3AD203B41FA5}">
                      <a16:colId xmlns:a16="http://schemas.microsoft.com/office/drawing/2014/main" val="4116947704"/>
                    </a:ext>
                  </a:extLst>
                </a:gridCol>
                <a:gridCol w="937297">
                  <a:extLst>
                    <a:ext uri="{9D8B030D-6E8A-4147-A177-3AD203B41FA5}">
                      <a16:colId xmlns:a16="http://schemas.microsoft.com/office/drawing/2014/main" val="509623879"/>
                    </a:ext>
                  </a:extLst>
                </a:gridCol>
              </a:tblGrid>
              <a:tr h="466541">
                <a:tc>
                  <a:txBody>
                    <a:bodyPr/>
                    <a:lstStyle/>
                    <a:p>
                      <a:pPr algn="l" fontAlgn="ctr"/>
                      <a:r>
                        <a:rPr lang="en-GB" sz="1400" b="0" i="0" u="none" strike="noStrike">
                          <a:solidFill>
                            <a:srgbClr val="000000"/>
                          </a:solidFill>
                          <a:effectLst/>
                          <a:latin typeface="+mn-lt"/>
                        </a:rPr>
                        <a:t> Nuneaton North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mn-lt"/>
                        </a:rPr>
                        <a:t>88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8662775"/>
                  </a:ext>
                </a:extLst>
              </a:tr>
              <a:tr h="466541">
                <a:tc>
                  <a:txBody>
                    <a:bodyPr/>
                    <a:lstStyle/>
                    <a:p>
                      <a:pPr algn="l" fontAlgn="ctr"/>
                      <a:r>
                        <a:rPr lang="en-GB" sz="1400" b="0" i="0" u="none" strike="noStrike" dirty="0">
                          <a:solidFill>
                            <a:srgbClr val="000000"/>
                          </a:solidFill>
                          <a:effectLst/>
                          <a:latin typeface="+mn-lt"/>
                        </a:rPr>
                        <a:t> Nuneaton South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mn-lt"/>
                        </a:rPr>
                        <a:t>196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4492212"/>
                  </a:ext>
                </a:extLst>
              </a:tr>
              <a:tr h="466541">
                <a:tc>
                  <a:txBody>
                    <a:bodyPr/>
                    <a:lstStyle/>
                    <a:p>
                      <a:pPr algn="l" fontAlgn="ctr"/>
                      <a:r>
                        <a:rPr lang="en-GB" sz="1400" b="0" i="0" u="none" strike="noStrike" dirty="0">
                          <a:solidFill>
                            <a:srgbClr val="000000"/>
                          </a:solidFill>
                          <a:effectLst/>
                          <a:latin typeface="+mn-lt"/>
                        </a:rPr>
                        <a:t> Health &amp; Wellbeing Coaches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400" b="0" i="0" u="none" strike="noStrike" dirty="0">
                          <a:solidFill>
                            <a:srgbClr val="000000"/>
                          </a:solidFill>
                          <a:effectLst/>
                          <a:latin typeface="+mn-lt"/>
                        </a:rPr>
                        <a:t>91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7427597"/>
                  </a:ext>
                </a:extLst>
              </a:tr>
            </a:tbl>
          </a:graphicData>
        </a:graphic>
      </p:graphicFrame>
      <p:pic>
        <p:nvPicPr>
          <p:cNvPr id="5" name="Picture 4">
            <a:extLst>
              <a:ext uri="{FF2B5EF4-FFF2-40B4-BE49-F238E27FC236}">
                <a16:creationId xmlns:a16="http://schemas.microsoft.com/office/drawing/2014/main" id="{D2F9A0DF-9877-37BC-0346-B53DEF740849}"/>
              </a:ext>
            </a:extLst>
          </p:cNvPr>
          <p:cNvPicPr>
            <a:picLocks noChangeAspect="1"/>
          </p:cNvPicPr>
          <p:nvPr/>
        </p:nvPicPr>
        <p:blipFill>
          <a:blip r:embed="rId3"/>
          <a:stretch>
            <a:fillRect/>
          </a:stretch>
        </p:blipFill>
        <p:spPr>
          <a:xfrm>
            <a:off x="3114258" y="817649"/>
            <a:ext cx="5963482" cy="4058216"/>
          </a:xfrm>
          <a:prstGeom prst="rect">
            <a:avLst/>
          </a:prstGeom>
        </p:spPr>
      </p:pic>
    </p:spTree>
    <p:extLst>
      <p:ext uri="{BB962C8B-B14F-4D97-AF65-F5344CB8AC3E}">
        <p14:creationId xmlns:p14="http://schemas.microsoft.com/office/powerpoint/2010/main" val="266028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399A372-D61F-9076-A6DF-1CAE4BEF3402}"/>
              </a:ext>
            </a:extLst>
          </p:cNvPr>
          <p:cNvSpPr txBox="1"/>
          <p:nvPr/>
        </p:nvSpPr>
        <p:spPr>
          <a:xfrm>
            <a:off x="1480132" y="218638"/>
            <a:ext cx="8732439" cy="400110"/>
          </a:xfrm>
          <a:prstGeom prst="rect">
            <a:avLst/>
          </a:prstGeom>
          <a:noFill/>
        </p:spPr>
        <p:txBody>
          <a:bodyPr wrap="square" rtlCol="0">
            <a:spAutoFit/>
          </a:bodyPr>
          <a:lstStyle/>
          <a:p>
            <a:pPr algn="ctr"/>
            <a:r>
              <a:rPr lang="en-GB" sz="2000" b="1" dirty="0"/>
              <a:t>SPLW &amp; HWBC ONS4 Average Improvement Scores Quarter 2 - 2025/2026</a:t>
            </a:r>
          </a:p>
        </p:txBody>
      </p:sp>
      <p:pic>
        <p:nvPicPr>
          <p:cNvPr id="2" name="imageSelected0">
            <a:extLst>
              <a:ext uri="{FF2B5EF4-FFF2-40B4-BE49-F238E27FC236}">
                <a16:creationId xmlns:a16="http://schemas.microsoft.com/office/drawing/2014/main" id="{075467CF-52D4-D9EC-EAE0-155834771F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CB5DE38-CA53-5A80-6A3D-CBB0773D9938}"/>
              </a:ext>
            </a:extLst>
          </p:cNvPr>
          <p:cNvSpPr txBox="1"/>
          <p:nvPr/>
        </p:nvSpPr>
        <p:spPr>
          <a:xfrm>
            <a:off x="645339" y="5247418"/>
            <a:ext cx="5744972" cy="2092881"/>
          </a:xfrm>
          <a:prstGeom prst="rect">
            <a:avLst/>
          </a:prstGeom>
          <a:noFill/>
        </p:spPr>
        <p:txBody>
          <a:bodyPr wrap="square" rtlCol="0">
            <a:spAutoFit/>
          </a:bodyPr>
          <a:lstStyle/>
          <a:p>
            <a:r>
              <a:rPr lang="en-GB" sz="1100" dirty="0"/>
              <a:t>These improvement scores are based on 4 questions which are scored from 1 – 10 which are asked at the initial assessment and upon discharge. </a:t>
            </a:r>
          </a:p>
          <a:p>
            <a:endParaRPr lang="en-GB" sz="1100" dirty="0"/>
          </a:p>
          <a:p>
            <a:r>
              <a:rPr lang="en-GB" sz="1100" dirty="0"/>
              <a:t>1. Overall, how satisfied are you with your life nowadays?</a:t>
            </a:r>
          </a:p>
          <a:p>
            <a:r>
              <a:rPr lang="en-GB" sz="1100" dirty="0"/>
              <a:t>2. Overall, to what extent do you feel the things you do in your life are worthwhile?</a:t>
            </a:r>
          </a:p>
          <a:p>
            <a:r>
              <a:rPr lang="en-GB" sz="1100" dirty="0"/>
              <a:t>3. Overall, how happy did you feel yesterday?</a:t>
            </a:r>
          </a:p>
          <a:p>
            <a:r>
              <a:rPr lang="en-GB" sz="1100" dirty="0"/>
              <a:t>4. On a scale where 0 is “not at all anxious” and 10 is “completely anxious”, overall, </a:t>
            </a:r>
          </a:p>
          <a:p>
            <a:r>
              <a:rPr lang="en-GB" sz="1100" dirty="0"/>
              <a:t>how anxious did you feel yesterday?</a:t>
            </a:r>
          </a:p>
          <a:p>
            <a:endParaRPr lang="en-GB" sz="1200" dirty="0"/>
          </a:p>
          <a:p>
            <a:endParaRPr lang="en-GB" sz="1200" dirty="0"/>
          </a:p>
          <a:p>
            <a:endParaRPr lang="en-GB" dirty="0"/>
          </a:p>
        </p:txBody>
      </p:sp>
      <p:sp>
        <p:nvSpPr>
          <p:cNvPr id="11" name="TextBox 10">
            <a:extLst>
              <a:ext uri="{FF2B5EF4-FFF2-40B4-BE49-F238E27FC236}">
                <a16:creationId xmlns:a16="http://schemas.microsoft.com/office/drawing/2014/main" id="{23E2AF78-8EB7-6831-4859-5894DDE11F26}"/>
              </a:ext>
            </a:extLst>
          </p:cNvPr>
          <p:cNvSpPr txBox="1"/>
          <p:nvPr/>
        </p:nvSpPr>
        <p:spPr>
          <a:xfrm rot="16200000">
            <a:off x="-112238" y="2484709"/>
            <a:ext cx="1633066" cy="307777"/>
          </a:xfrm>
          <a:prstGeom prst="rect">
            <a:avLst/>
          </a:prstGeom>
          <a:noFill/>
        </p:spPr>
        <p:txBody>
          <a:bodyPr wrap="square" rtlCol="0">
            <a:spAutoFit/>
          </a:bodyPr>
          <a:lstStyle/>
          <a:p>
            <a:r>
              <a:rPr lang="en-GB" sz="1400" dirty="0"/>
              <a:t>Average Score </a:t>
            </a:r>
          </a:p>
        </p:txBody>
      </p:sp>
      <p:sp>
        <p:nvSpPr>
          <p:cNvPr id="12" name="TextBox 11">
            <a:extLst>
              <a:ext uri="{FF2B5EF4-FFF2-40B4-BE49-F238E27FC236}">
                <a16:creationId xmlns:a16="http://schemas.microsoft.com/office/drawing/2014/main" id="{467A7581-1476-E8C6-D39A-76F8D88EFECA}"/>
              </a:ext>
            </a:extLst>
          </p:cNvPr>
          <p:cNvSpPr txBox="1"/>
          <p:nvPr/>
        </p:nvSpPr>
        <p:spPr>
          <a:xfrm>
            <a:off x="678351" y="4741517"/>
            <a:ext cx="3587415" cy="307777"/>
          </a:xfrm>
          <a:prstGeom prst="rect">
            <a:avLst/>
          </a:prstGeom>
          <a:noFill/>
        </p:spPr>
        <p:txBody>
          <a:bodyPr wrap="square" rtlCol="0">
            <a:spAutoFit/>
          </a:bodyPr>
          <a:lstStyle/>
          <a:p>
            <a:r>
              <a:rPr lang="en-GB" sz="1400" dirty="0"/>
              <a:t>Wellbeing Questions</a:t>
            </a:r>
          </a:p>
        </p:txBody>
      </p:sp>
      <p:sp>
        <p:nvSpPr>
          <p:cNvPr id="13" name="TextBox 12">
            <a:extLst>
              <a:ext uri="{FF2B5EF4-FFF2-40B4-BE49-F238E27FC236}">
                <a16:creationId xmlns:a16="http://schemas.microsoft.com/office/drawing/2014/main" id="{EF21717E-B513-3751-A88A-756C46DB2112}"/>
              </a:ext>
            </a:extLst>
          </p:cNvPr>
          <p:cNvSpPr txBox="1"/>
          <p:nvPr/>
        </p:nvSpPr>
        <p:spPr>
          <a:xfrm>
            <a:off x="880712" y="716455"/>
            <a:ext cx="5332618" cy="369332"/>
          </a:xfrm>
          <a:prstGeom prst="rect">
            <a:avLst/>
          </a:prstGeom>
          <a:noFill/>
        </p:spPr>
        <p:txBody>
          <a:bodyPr wrap="square" rtlCol="0">
            <a:spAutoFit/>
          </a:bodyPr>
          <a:lstStyle/>
          <a:p>
            <a:r>
              <a:rPr lang="en-GB" dirty="0"/>
              <a:t>Average Improvement in Wellbeing Based on ONS4</a:t>
            </a:r>
          </a:p>
        </p:txBody>
      </p:sp>
      <p:sp>
        <p:nvSpPr>
          <p:cNvPr id="5" name="TextBox 4">
            <a:extLst>
              <a:ext uri="{FF2B5EF4-FFF2-40B4-BE49-F238E27FC236}">
                <a16:creationId xmlns:a16="http://schemas.microsoft.com/office/drawing/2014/main" id="{8E532F3B-E893-BD8B-946B-CFF3791F8BC5}"/>
              </a:ext>
            </a:extLst>
          </p:cNvPr>
          <p:cNvSpPr txBox="1"/>
          <p:nvPr/>
        </p:nvSpPr>
        <p:spPr>
          <a:xfrm>
            <a:off x="645339" y="5012130"/>
            <a:ext cx="5744972" cy="261610"/>
          </a:xfrm>
          <a:prstGeom prst="rect">
            <a:avLst/>
          </a:prstGeom>
          <a:noFill/>
        </p:spPr>
        <p:txBody>
          <a:bodyPr wrap="square" rtlCol="0">
            <a:spAutoFit/>
          </a:bodyPr>
          <a:lstStyle/>
          <a:p>
            <a:r>
              <a:rPr lang="en-GB" sz="1100" dirty="0"/>
              <a:t>*Anxiety scoring is inverted with a lower score indicating an improvement. </a:t>
            </a:r>
          </a:p>
        </p:txBody>
      </p:sp>
      <p:sp>
        <p:nvSpPr>
          <p:cNvPr id="9" name="TextBox 8">
            <a:extLst>
              <a:ext uri="{FF2B5EF4-FFF2-40B4-BE49-F238E27FC236}">
                <a16:creationId xmlns:a16="http://schemas.microsoft.com/office/drawing/2014/main" id="{89E16B49-5CDD-EF29-9D4D-E2BE5D0FF856}"/>
              </a:ext>
            </a:extLst>
          </p:cNvPr>
          <p:cNvSpPr txBox="1"/>
          <p:nvPr/>
        </p:nvSpPr>
        <p:spPr>
          <a:xfrm>
            <a:off x="1274398" y="4217972"/>
            <a:ext cx="1139291" cy="246221"/>
          </a:xfrm>
          <a:prstGeom prst="rect">
            <a:avLst/>
          </a:prstGeom>
          <a:noFill/>
        </p:spPr>
        <p:txBody>
          <a:bodyPr wrap="square" rtlCol="0">
            <a:spAutoFit/>
          </a:bodyPr>
          <a:lstStyle/>
          <a:p>
            <a:r>
              <a:rPr lang="en-GB" sz="1000" dirty="0"/>
              <a:t>Life Satisfaction</a:t>
            </a:r>
          </a:p>
        </p:txBody>
      </p:sp>
      <p:sp>
        <p:nvSpPr>
          <p:cNvPr id="14" name="TextBox 13">
            <a:extLst>
              <a:ext uri="{FF2B5EF4-FFF2-40B4-BE49-F238E27FC236}">
                <a16:creationId xmlns:a16="http://schemas.microsoft.com/office/drawing/2014/main" id="{282F4BF6-4C45-FDF3-E974-663907B88622}"/>
              </a:ext>
            </a:extLst>
          </p:cNvPr>
          <p:cNvSpPr txBox="1"/>
          <p:nvPr/>
        </p:nvSpPr>
        <p:spPr>
          <a:xfrm>
            <a:off x="2483639" y="4221882"/>
            <a:ext cx="1063382" cy="179565"/>
          </a:xfrm>
          <a:prstGeom prst="rect">
            <a:avLst/>
          </a:prstGeom>
          <a:noFill/>
        </p:spPr>
        <p:txBody>
          <a:bodyPr wrap="square" rtlCol="0">
            <a:spAutoFit/>
          </a:bodyPr>
          <a:lstStyle/>
          <a:p>
            <a:r>
              <a:rPr lang="en-GB" sz="1000" dirty="0"/>
              <a:t>Worthwhile</a:t>
            </a:r>
          </a:p>
        </p:txBody>
      </p:sp>
      <p:sp>
        <p:nvSpPr>
          <p:cNvPr id="15" name="TextBox 14">
            <a:extLst>
              <a:ext uri="{FF2B5EF4-FFF2-40B4-BE49-F238E27FC236}">
                <a16:creationId xmlns:a16="http://schemas.microsoft.com/office/drawing/2014/main" id="{21D1D2BB-A5F7-BF6C-66CE-E67A4F330A34}"/>
              </a:ext>
            </a:extLst>
          </p:cNvPr>
          <p:cNvSpPr txBox="1"/>
          <p:nvPr/>
        </p:nvSpPr>
        <p:spPr>
          <a:xfrm>
            <a:off x="3651957" y="4216844"/>
            <a:ext cx="1063382" cy="179565"/>
          </a:xfrm>
          <a:prstGeom prst="rect">
            <a:avLst/>
          </a:prstGeom>
          <a:noFill/>
        </p:spPr>
        <p:txBody>
          <a:bodyPr wrap="square" rtlCol="0">
            <a:spAutoFit/>
          </a:bodyPr>
          <a:lstStyle/>
          <a:p>
            <a:r>
              <a:rPr lang="en-GB" sz="1000" dirty="0"/>
              <a:t>Happiness</a:t>
            </a:r>
          </a:p>
        </p:txBody>
      </p:sp>
      <p:sp>
        <p:nvSpPr>
          <p:cNvPr id="16" name="TextBox 15">
            <a:extLst>
              <a:ext uri="{FF2B5EF4-FFF2-40B4-BE49-F238E27FC236}">
                <a16:creationId xmlns:a16="http://schemas.microsoft.com/office/drawing/2014/main" id="{B1619F00-D367-97F0-1E72-E9205A08F7D1}"/>
              </a:ext>
            </a:extLst>
          </p:cNvPr>
          <p:cNvSpPr txBox="1"/>
          <p:nvPr/>
        </p:nvSpPr>
        <p:spPr>
          <a:xfrm>
            <a:off x="4857092" y="4221881"/>
            <a:ext cx="1063382" cy="179565"/>
          </a:xfrm>
          <a:prstGeom prst="rect">
            <a:avLst/>
          </a:prstGeom>
          <a:noFill/>
        </p:spPr>
        <p:txBody>
          <a:bodyPr wrap="square" rtlCol="0">
            <a:spAutoFit/>
          </a:bodyPr>
          <a:lstStyle/>
          <a:p>
            <a:r>
              <a:rPr lang="en-GB" sz="1000" dirty="0"/>
              <a:t>Anxiety</a:t>
            </a:r>
          </a:p>
        </p:txBody>
      </p:sp>
      <p:grpSp>
        <p:nvGrpSpPr>
          <p:cNvPr id="29" name="Group 28">
            <a:extLst>
              <a:ext uri="{FF2B5EF4-FFF2-40B4-BE49-F238E27FC236}">
                <a16:creationId xmlns:a16="http://schemas.microsoft.com/office/drawing/2014/main" id="{95B6B27C-EAF8-9A28-CA70-708AFE4434A4}"/>
              </a:ext>
            </a:extLst>
          </p:cNvPr>
          <p:cNvGrpSpPr/>
          <p:nvPr/>
        </p:nvGrpSpPr>
        <p:grpSpPr>
          <a:xfrm>
            <a:off x="7465559" y="4023338"/>
            <a:ext cx="2779272" cy="2093377"/>
            <a:chOff x="9974500" y="3245377"/>
            <a:chExt cx="2198744" cy="1788262"/>
          </a:xfrm>
        </p:grpSpPr>
        <p:sp>
          <p:nvSpPr>
            <p:cNvPr id="24" name="Arrow: Up 23">
              <a:extLst>
                <a:ext uri="{FF2B5EF4-FFF2-40B4-BE49-F238E27FC236}">
                  <a16:creationId xmlns:a16="http://schemas.microsoft.com/office/drawing/2014/main" id="{405ECD89-8EA3-99D2-29F5-B76461C76910}"/>
                </a:ext>
              </a:extLst>
            </p:cNvPr>
            <p:cNvSpPr/>
            <p:nvPr/>
          </p:nvSpPr>
          <p:spPr>
            <a:xfrm>
              <a:off x="10130221" y="3392719"/>
              <a:ext cx="561445" cy="1477328"/>
            </a:xfrm>
            <a:prstGeom prst="up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2B2D69AB-9870-3C73-F3A2-AC2D55E300A3}"/>
                </a:ext>
              </a:extLst>
            </p:cNvPr>
            <p:cNvSpPr txBox="1"/>
            <p:nvPr/>
          </p:nvSpPr>
          <p:spPr>
            <a:xfrm>
              <a:off x="10563427" y="3417605"/>
              <a:ext cx="1609817" cy="1393462"/>
            </a:xfrm>
            <a:prstGeom prst="rect">
              <a:avLst/>
            </a:prstGeom>
            <a:noFill/>
          </p:spPr>
          <p:txBody>
            <a:bodyPr wrap="square" rtlCol="0">
              <a:spAutoFit/>
            </a:bodyPr>
            <a:lstStyle/>
            <a:p>
              <a:pPr algn="ctr"/>
              <a:r>
                <a:rPr lang="en-GB" sz="1600" b="1" dirty="0"/>
                <a:t>Overall Average Improvement in Wellbeing</a:t>
              </a:r>
            </a:p>
            <a:p>
              <a:pPr algn="ctr"/>
              <a:endParaRPr lang="en-GB" sz="1600" b="1" dirty="0"/>
            </a:p>
            <a:p>
              <a:pPr algn="ctr"/>
              <a:r>
                <a:rPr lang="en-GB" sz="3600" b="1" dirty="0">
                  <a:solidFill>
                    <a:srgbClr val="92D050"/>
                  </a:solidFill>
                </a:rPr>
                <a:t>46.5% </a:t>
              </a:r>
            </a:p>
          </p:txBody>
        </p:sp>
        <p:sp>
          <p:nvSpPr>
            <p:cNvPr id="28" name="Rectangle: Rounded Corners 27">
              <a:extLst>
                <a:ext uri="{FF2B5EF4-FFF2-40B4-BE49-F238E27FC236}">
                  <a16:creationId xmlns:a16="http://schemas.microsoft.com/office/drawing/2014/main" id="{24BA51F5-9125-151B-0F10-DAE8D5CA6E6A}"/>
                </a:ext>
              </a:extLst>
            </p:cNvPr>
            <p:cNvSpPr/>
            <p:nvPr/>
          </p:nvSpPr>
          <p:spPr>
            <a:xfrm>
              <a:off x="9974500" y="3245377"/>
              <a:ext cx="2198744" cy="1788262"/>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6" name="Table 5">
            <a:extLst>
              <a:ext uri="{FF2B5EF4-FFF2-40B4-BE49-F238E27FC236}">
                <a16:creationId xmlns:a16="http://schemas.microsoft.com/office/drawing/2014/main" id="{2479C947-8E6A-6F65-777F-4FAE2A84EBFA}"/>
              </a:ext>
            </a:extLst>
          </p:cNvPr>
          <p:cNvGraphicFramePr>
            <a:graphicFrameLocks noGrp="1"/>
          </p:cNvGraphicFramePr>
          <p:nvPr>
            <p:extLst>
              <p:ext uri="{D42A27DB-BD31-4B8C-83A1-F6EECF244321}">
                <p14:modId xmlns:p14="http://schemas.microsoft.com/office/powerpoint/2010/main" val="1906297054"/>
              </p:ext>
            </p:extLst>
          </p:nvPr>
        </p:nvGraphicFramePr>
        <p:xfrm>
          <a:off x="6468364" y="1703345"/>
          <a:ext cx="5081379" cy="1613867"/>
        </p:xfrm>
        <a:graphic>
          <a:graphicData uri="http://schemas.openxmlformats.org/drawingml/2006/table">
            <a:tbl>
              <a:tblPr/>
              <a:tblGrid>
                <a:gridCol w="1857805">
                  <a:extLst>
                    <a:ext uri="{9D8B030D-6E8A-4147-A177-3AD203B41FA5}">
                      <a16:colId xmlns:a16="http://schemas.microsoft.com/office/drawing/2014/main" val="2848224882"/>
                    </a:ext>
                  </a:extLst>
                </a:gridCol>
                <a:gridCol w="1089454">
                  <a:extLst>
                    <a:ext uri="{9D8B030D-6E8A-4147-A177-3AD203B41FA5}">
                      <a16:colId xmlns:a16="http://schemas.microsoft.com/office/drawing/2014/main" val="1742252493"/>
                    </a:ext>
                  </a:extLst>
                </a:gridCol>
                <a:gridCol w="963305">
                  <a:extLst>
                    <a:ext uri="{9D8B030D-6E8A-4147-A177-3AD203B41FA5}">
                      <a16:colId xmlns:a16="http://schemas.microsoft.com/office/drawing/2014/main" val="1602827555"/>
                    </a:ext>
                  </a:extLst>
                </a:gridCol>
                <a:gridCol w="1170815">
                  <a:extLst>
                    <a:ext uri="{9D8B030D-6E8A-4147-A177-3AD203B41FA5}">
                      <a16:colId xmlns:a16="http://schemas.microsoft.com/office/drawing/2014/main" val="1947602227"/>
                    </a:ext>
                  </a:extLst>
                </a:gridCol>
              </a:tblGrid>
              <a:tr h="472391">
                <a:tc>
                  <a:txBody>
                    <a:bodyPr/>
                    <a:lstStyle/>
                    <a:p>
                      <a:pPr algn="l" fontAlgn="ctr"/>
                      <a:r>
                        <a:rPr lang="en-GB" sz="1400" b="1" i="0" u="none" strike="noStrike" dirty="0">
                          <a:solidFill>
                            <a:srgbClr val="000000"/>
                          </a:solidFill>
                          <a:effectLst/>
                          <a:latin typeface="Aptos" panose="020B000402020202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chemeClr val="accent2"/>
                          </a:solidFill>
                          <a:effectLst/>
                          <a:latin typeface="Aptos" panose="020B0004020202020204" pitchFamily="34" charset="0"/>
                        </a:rPr>
                        <a:t>Average Baseline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92D050"/>
                          </a:solidFill>
                          <a:effectLst/>
                          <a:latin typeface="Aptos" panose="020B0004020202020204" pitchFamily="34" charset="0"/>
                        </a:rPr>
                        <a:t>Average Follow Up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chemeClr val="tx2">
                              <a:lumMod val="50000"/>
                              <a:lumOff val="50000"/>
                            </a:schemeClr>
                          </a:solidFill>
                          <a:effectLst/>
                          <a:latin typeface="Aptos" panose="020B0004020202020204" pitchFamily="34" charset="0"/>
                        </a:rPr>
                        <a:t>% Average Improvement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594298"/>
                  </a:ext>
                </a:extLst>
              </a:tr>
              <a:tr h="285369">
                <a:tc>
                  <a:txBody>
                    <a:bodyPr/>
                    <a:lstStyle/>
                    <a:p>
                      <a:pPr algn="l" fontAlgn="ctr"/>
                      <a:r>
                        <a:rPr lang="en-GB" sz="1400" b="1" i="0" u="none" strike="noStrike" dirty="0">
                          <a:solidFill>
                            <a:srgbClr val="000000"/>
                          </a:solidFill>
                          <a:effectLst/>
                          <a:latin typeface="Aptos" panose="020B0004020202020204" pitchFamily="34" charset="0"/>
                        </a:rPr>
                        <a:t> Life Satisfaction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4.47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670491"/>
                  </a:ext>
                </a:extLst>
              </a:tr>
              <a:tr h="285369">
                <a:tc>
                  <a:txBody>
                    <a:bodyPr/>
                    <a:lstStyle/>
                    <a:p>
                      <a:pPr algn="l" fontAlgn="ctr"/>
                      <a:r>
                        <a:rPr lang="en-GB" sz="1400" b="1" i="0" u="none" strike="noStrike" dirty="0">
                          <a:solidFill>
                            <a:srgbClr val="000000"/>
                          </a:solidFill>
                          <a:effectLst/>
                          <a:latin typeface="Aptos" panose="020B0004020202020204" pitchFamily="34" charset="0"/>
                        </a:rPr>
                        <a:t> Worthwhile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8493918"/>
                  </a:ext>
                </a:extLst>
              </a:tr>
              <a:tr h="285369">
                <a:tc>
                  <a:txBody>
                    <a:bodyPr/>
                    <a:lstStyle/>
                    <a:p>
                      <a:pPr algn="l" fontAlgn="ctr"/>
                      <a:r>
                        <a:rPr lang="en-GB" sz="1400" b="1" i="0" u="none" strike="noStrike" dirty="0">
                          <a:solidFill>
                            <a:srgbClr val="000000"/>
                          </a:solidFill>
                          <a:effectLst/>
                          <a:latin typeface="Aptos" panose="020B0004020202020204" pitchFamily="34" charset="0"/>
                        </a:rPr>
                        <a:t> Happiness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6713680"/>
                  </a:ext>
                </a:extLst>
              </a:tr>
              <a:tr h="285369">
                <a:tc>
                  <a:txBody>
                    <a:bodyPr/>
                    <a:lstStyle/>
                    <a:p>
                      <a:pPr algn="l" fontAlgn="ctr"/>
                      <a:r>
                        <a:rPr lang="en-GB" sz="1400" b="1" i="0" u="none" strike="noStrike" dirty="0">
                          <a:solidFill>
                            <a:srgbClr val="000000"/>
                          </a:solidFill>
                          <a:effectLst/>
                          <a:latin typeface="Aptos" panose="020B0004020202020204" pitchFamily="34" charset="0"/>
                        </a:rPr>
                        <a:t> Anxiety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2422447"/>
                  </a:ext>
                </a:extLst>
              </a:tr>
            </a:tbl>
          </a:graphicData>
        </a:graphic>
      </p:graphicFrame>
      <p:pic>
        <p:nvPicPr>
          <p:cNvPr id="20" name="Picture 19">
            <a:extLst>
              <a:ext uri="{FF2B5EF4-FFF2-40B4-BE49-F238E27FC236}">
                <a16:creationId xmlns:a16="http://schemas.microsoft.com/office/drawing/2014/main" id="{C4F457C8-C681-F94D-982A-F60EC62C5681}"/>
              </a:ext>
            </a:extLst>
          </p:cNvPr>
          <p:cNvPicPr>
            <a:picLocks noChangeAspect="1"/>
          </p:cNvPicPr>
          <p:nvPr/>
        </p:nvPicPr>
        <p:blipFill>
          <a:blip r:embed="rId3"/>
          <a:stretch>
            <a:fillRect/>
          </a:stretch>
        </p:blipFill>
        <p:spPr>
          <a:xfrm>
            <a:off x="2047241" y="4427997"/>
            <a:ext cx="2942676" cy="220898"/>
          </a:xfrm>
          <a:prstGeom prst="rect">
            <a:avLst/>
          </a:prstGeom>
        </p:spPr>
      </p:pic>
      <p:pic>
        <p:nvPicPr>
          <p:cNvPr id="7" name="Picture 6">
            <a:extLst>
              <a:ext uri="{FF2B5EF4-FFF2-40B4-BE49-F238E27FC236}">
                <a16:creationId xmlns:a16="http://schemas.microsoft.com/office/drawing/2014/main" id="{3F06CF7E-7E19-95D0-F0F4-68F0990CB77A}"/>
              </a:ext>
            </a:extLst>
          </p:cNvPr>
          <p:cNvPicPr>
            <a:picLocks noChangeAspect="1"/>
          </p:cNvPicPr>
          <p:nvPr/>
        </p:nvPicPr>
        <p:blipFill>
          <a:blip r:embed="rId4"/>
          <a:stretch>
            <a:fillRect/>
          </a:stretch>
        </p:blipFill>
        <p:spPr>
          <a:xfrm>
            <a:off x="957795" y="1157105"/>
            <a:ext cx="4635009" cy="3038991"/>
          </a:xfrm>
          <a:prstGeom prst="rect">
            <a:avLst/>
          </a:prstGeom>
        </p:spPr>
      </p:pic>
    </p:spTree>
    <p:extLst>
      <p:ext uri="{BB962C8B-B14F-4D97-AF65-F5344CB8AC3E}">
        <p14:creationId xmlns:p14="http://schemas.microsoft.com/office/powerpoint/2010/main" val="2535987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163A24A-A7E3-9211-1A55-BA3B0FA4A8B7}"/>
              </a:ext>
            </a:extLst>
          </p:cNvPr>
          <p:cNvSpPr txBox="1"/>
          <p:nvPr/>
        </p:nvSpPr>
        <p:spPr>
          <a:xfrm>
            <a:off x="2074644" y="635432"/>
            <a:ext cx="8042712" cy="400110"/>
          </a:xfrm>
          <a:prstGeom prst="rect">
            <a:avLst/>
          </a:prstGeom>
          <a:noFill/>
        </p:spPr>
        <p:txBody>
          <a:bodyPr wrap="square" rtlCol="0">
            <a:spAutoFit/>
          </a:bodyPr>
          <a:lstStyle/>
          <a:p>
            <a:pPr algn="ctr"/>
            <a:r>
              <a:rPr lang="en-GB" sz="2000" b="1" dirty="0"/>
              <a:t>Feedback from our Partners, Patients and Groups… </a:t>
            </a:r>
          </a:p>
        </p:txBody>
      </p:sp>
      <p:sp>
        <p:nvSpPr>
          <p:cNvPr id="6" name="Speech Bubble: Rectangle with Corners Rounded 5">
            <a:extLst>
              <a:ext uri="{FF2B5EF4-FFF2-40B4-BE49-F238E27FC236}">
                <a16:creationId xmlns:a16="http://schemas.microsoft.com/office/drawing/2014/main" id="{8021B039-EB13-932F-458F-D5FFEBD0304A}"/>
              </a:ext>
            </a:extLst>
          </p:cNvPr>
          <p:cNvSpPr/>
          <p:nvPr/>
        </p:nvSpPr>
        <p:spPr>
          <a:xfrm>
            <a:off x="5175682" y="1376736"/>
            <a:ext cx="6740806" cy="2189423"/>
          </a:xfrm>
          <a:prstGeom prst="wedgeRoundRect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 feel that everyone should have this service.  The Social Prescriber was such a great help, putting me in touch with CAB etc.  I would never have known what to do.</a:t>
            </a:r>
          </a:p>
          <a:p>
            <a:pPr algn="ctr"/>
            <a:endParaRPr lang="en-GB" sz="1400" dirty="0">
              <a:solidFill>
                <a:schemeClr val="tx1"/>
              </a:solidFill>
            </a:endParaRPr>
          </a:p>
          <a:p>
            <a:pPr algn="ctr"/>
            <a:r>
              <a:rPr lang="en-GB" sz="1400" dirty="0">
                <a:solidFill>
                  <a:schemeClr val="tx1"/>
                </a:solidFill>
              </a:rPr>
              <a:t>I was a couch potato before, I didn't do anything! Now I absolutely love the Seated Exercise class and doing things I never thought I would.  It's fun and I love the Social side of it and seeing the staff every other week.  </a:t>
            </a:r>
          </a:p>
          <a:p>
            <a:pPr algn="ctr"/>
            <a:endParaRPr lang="en-GB" sz="1400" dirty="0">
              <a:solidFill>
                <a:schemeClr val="tx1"/>
              </a:solidFill>
            </a:endParaRPr>
          </a:p>
          <a:p>
            <a:pPr algn="ctr"/>
            <a:r>
              <a:rPr lang="en-GB" sz="1400" dirty="0">
                <a:solidFill>
                  <a:schemeClr val="tx1"/>
                </a:solidFill>
              </a:rPr>
              <a:t>You have helped me so much, I didn't know that anything like this service existed, and didn't know what to expect, but it's great."</a:t>
            </a:r>
          </a:p>
        </p:txBody>
      </p:sp>
      <p:sp>
        <p:nvSpPr>
          <p:cNvPr id="7" name="Speech Bubble: Rectangle with Corners Rounded 6">
            <a:extLst>
              <a:ext uri="{FF2B5EF4-FFF2-40B4-BE49-F238E27FC236}">
                <a16:creationId xmlns:a16="http://schemas.microsoft.com/office/drawing/2014/main" id="{BF13D3C1-2073-E683-9E71-3EC4B061705C}"/>
              </a:ext>
            </a:extLst>
          </p:cNvPr>
          <p:cNvSpPr/>
          <p:nvPr/>
        </p:nvSpPr>
        <p:spPr>
          <a:xfrm>
            <a:off x="275512" y="1376737"/>
            <a:ext cx="4713738" cy="5039516"/>
          </a:xfrm>
          <a:prstGeom prst="wedgeRoundRectCallout">
            <a:avLst>
              <a:gd name="adj1" fmla="val -22336"/>
              <a:gd name="adj2" fmla="val 55499"/>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“When I first started, I was very anxious, stressed and very overweight. I was eating the wrong foods and wasn’t exercising, I even ended up in A and E because my blood pressure was dangerously high.</a:t>
            </a:r>
          </a:p>
          <a:p>
            <a:pPr algn="ctr"/>
            <a:endParaRPr lang="en-GB" sz="1400" dirty="0">
              <a:solidFill>
                <a:schemeClr val="tx1"/>
              </a:solidFill>
            </a:endParaRPr>
          </a:p>
          <a:p>
            <a:pPr algn="ctr"/>
            <a:r>
              <a:rPr lang="en-GB" sz="1400" dirty="0">
                <a:solidFill>
                  <a:schemeClr val="tx1"/>
                </a:solidFill>
              </a:rPr>
              <a:t>I have completely changed how I eat and I am eating heathier, cooked meals, no junk food and have even started at the gym regularly.</a:t>
            </a:r>
          </a:p>
          <a:p>
            <a:pPr algn="ctr"/>
            <a:endParaRPr lang="en-GB" sz="1400" dirty="0">
              <a:solidFill>
                <a:schemeClr val="tx1"/>
              </a:solidFill>
            </a:endParaRPr>
          </a:p>
          <a:p>
            <a:pPr algn="ctr"/>
            <a:r>
              <a:rPr lang="en-GB" sz="1400" dirty="0">
                <a:solidFill>
                  <a:schemeClr val="tx1"/>
                </a:solidFill>
              </a:rPr>
              <a:t>My blood pressure is now down to a normal range and I’m very pleased to tell you I’m now 5 stone and 2 pounds lower in weight and I am still losing!!!</a:t>
            </a:r>
          </a:p>
          <a:p>
            <a:pPr algn="ctr"/>
            <a:endParaRPr lang="en-GB" sz="1400" dirty="0">
              <a:solidFill>
                <a:schemeClr val="tx1"/>
              </a:solidFill>
            </a:endParaRPr>
          </a:p>
          <a:p>
            <a:pPr algn="ctr"/>
            <a:r>
              <a:rPr lang="en-GB" sz="1400" dirty="0">
                <a:solidFill>
                  <a:schemeClr val="tx1"/>
                </a:solidFill>
              </a:rPr>
              <a:t>I’ve gained confidence in myself and have entered the London Marathon for next April to raise money for the Salvation Army!</a:t>
            </a:r>
          </a:p>
          <a:p>
            <a:pPr algn="ctr"/>
            <a:endParaRPr lang="en-GB" sz="1400" dirty="0">
              <a:solidFill>
                <a:schemeClr val="tx1"/>
              </a:solidFill>
            </a:endParaRPr>
          </a:p>
          <a:p>
            <a:pPr algn="ctr"/>
            <a:r>
              <a:rPr lang="en-GB" sz="1400" dirty="0">
                <a:solidFill>
                  <a:schemeClr val="tx1"/>
                </a:solidFill>
              </a:rPr>
              <a:t>I feel in control of my mental health and my anxiety is at bay.</a:t>
            </a:r>
          </a:p>
          <a:p>
            <a:pPr algn="ctr"/>
            <a:endParaRPr lang="en-GB" sz="1400" dirty="0">
              <a:solidFill>
                <a:schemeClr val="tx1"/>
              </a:solidFill>
            </a:endParaRPr>
          </a:p>
          <a:p>
            <a:pPr algn="ctr"/>
            <a:r>
              <a:rPr lang="en-GB" sz="1400" dirty="0">
                <a:solidFill>
                  <a:schemeClr val="tx1"/>
                </a:solidFill>
              </a:rPr>
              <a:t>I can’t thankyou enough for all your support and motivation!”</a:t>
            </a:r>
          </a:p>
        </p:txBody>
      </p:sp>
      <p:sp>
        <p:nvSpPr>
          <p:cNvPr id="9" name="Speech Bubble: Rectangle with Corners Rounded 8">
            <a:extLst>
              <a:ext uri="{FF2B5EF4-FFF2-40B4-BE49-F238E27FC236}">
                <a16:creationId xmlns:a16="http://schemas.microsoft.com/office/drawing/2014/main" id="{056603BF-1488-8BBA-0794-0EDED881C0B6}"/>
              </a:ext>
            </a:extLst>
          </p:cNvPr>
          <p:cNvSpPr/>
          <p:nvPr/>
        </p:nvSpPr>
        <p:spPr>
          <a:xfrm>
            <a:off x="5175682" y="3959439"/>
            <a:ext cx="6740806" cy="2456811"/>
          </a:xfrm>
          <a:prstGeom prst="wedgeRoundRectCallou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“I’d just like to take a moment to say thank you to you and your team, I understand only too well the constraints of time and bodies.</a:t>
            </a:r>
          </a:p>
          <a:p>
            <a:pPr algn="ctr"/>
            <a:endParaRPr lang="en-GB" sz="1400" dirty="0">
              <a:solidFill>
                <a:schemeClr val="tx1"/>
              </a:solidFill>
            </a:endParaRPr>
          </a:p>
          <a:p>
            <a:pPr algn="ctr"/>
            <a:r>
              <a:rPr lang="en-GB" sz="1400" dirty="0">
                <a:solidFill>
                  <a:schemeClr val="tx1"/>
                </a:solidFill>
              </a:rPr>
              <a:t>Your service has become an incredible gateway for us, quite often we are unable to access the appropriate services due to lack of information however, joint working has proven to facilitate some excellent results! </a:t>
            </a:r>
          </a:p>
          <a:p>
            <a:pPr algn="ctr"/>
            <a:endParaRPr lang="en-GB" sz="1400" dirty="0">
              <a:solidFill>
                <a:schemeClr val="tx1"/>
              </a:solidFill>
            </a:endParaRPr>
          </a:p>
          <a:p>
            <a:pPr algn="ctr"/>
            <a:r>
              <a:rPr lang="en-GB" sz="1400" dirty="0">
                <a:solidFill>
                  <a:schemeClr val="tx1"/>
                </a:solidFill>
              </a:rPr>
              <a:t>I believe social prescribers are an incredible thread that indeed holds everything together, so thank you.”</a:t>
            </a:r>
          </a:p>
        </p:txBody>
      </p:sp>
      <p:pic>
        <p:nvPicPr>
          <p:cNvPr id="10" name="imageSelected0">
            <a:extLst>
              <a:ext uri="{FF2B5EF4-FFF2-40B4-BE49-F238E27FC236}">
                <a16:creationId xmlns:a16="http://schemas.microsoft.com/office/drawing/2014/main" id="{3D995AEC-62D9-9337-C97D-5E0A3DAE3EA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5905"/>
          <a:stretch/>
        </p:blipFill>
        <p:spPr bwMode="auto">
          <a:xfrm>
            <a:off x="10218198" y="1"/>
            <a:ext cx="1636146" cy="127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2ABED66-C232-47EF-7B45-9C814E8D2A35}"/>
              </a:ext>
            </a:extLst>
          </p:cNvPr>
          <p:cNvSpPr txBox="1"/>
          <p:nvPr/>
        </p:nvSpPr>
        <p:spPr>
          <a:xfrm>
            <a:off x="3664775" y="6108754"/>
            <a:ext cx="825867" cy="307777"/>
          </a:xfrm>
          <a:prstGeom prst="rect">
            <a:avLst/>
          </a:prstGeom>
          <a:noFill/>
        </p:spPr>
        <p:txBody>
          <a:bodyPr wrap="none" rtlCol="0">
            <a:spAutoFit/>
          </a:bodyPr>
          <a:lstStyle/>
          <a:p>
            <a:r>
              <a:rPr lang="en-GB" sz="1400" i="1" dirty="0"/>
              <a:t>Mr H, 48</a:t>
            </a:r>
          </a:p>
        </p:txBody>
      </p:sp>
      <p:sp>
        <p:nvSpPr>
          <p:cNvPr id="12" name="TextBox 11">
            <a:extLst>
              <a:ext uri="{FF2B5EF4-FFF2-40B4-BE49-F238E27FC236}">
                <a16:creationId xmlns:a16="http://schemas.microsoft.com/office/drawing/2014/main" id="{1FF68103-3B8A-F0F4-8EB8-7CAAFADF4059}"/>
              </a:ext>
            </a:extLst>
          </p:cNvPr>
          <p:cNvSpPr txBox="1"/>
          <p:nvPr/>
        </p:nvSpPr>
        <p:spPr>
          <a:xfrm>
            <a:off x="9980323" y="6108473"/>
            <a:ext cx="1565813" cy="307777"/>
          </a:xfrm>
          <a:prstGeom prst="rect">
            <a:avLst/>
          </a:prstGeom>
          <a:noFill/>
        </p:spPr>
        <p:txBody>
          <a:bodyPr wrap="none" rtlCol="0">
            <a:spAutoFit/>
          </a:bodyPr>
          <a:lstStyle/>
          <a:p>
            <a:r>
              <a:rPr lang="en-GB" sz="1400" i="1" dirty="0"/>
              <a:t>Sioux, The </a:t>
            </a:r>
            <a:r>
              <a:rPr lang="en-GB" sz="1400" i="1" dirty="0" err="1"/>
              <a:t>Makery</a:t>
            </a:r>
            <a:endParaRPr lang="en-GB" sz="1400" i="1" dirty="0"/>
          </a:p>
        </p:txBody>
      </p:sp>
      <p:sp>
        <p:nvSpPr>
          <p:cNvPr id="13" name="TextBox 12">
            <a:extLst>
              <a:ext uri="{FF2B5EF4-FFF2-40B4-BE49-F238E27FC236}">
                <a16:creationId xmlns:a16="http://schemas.microsoft.com/office/drawing/2014/main" id="{4B7DCC43-6275-7C48-76D9-A7A86D199182}"/>
              </a:ext>
            </a:extLst>
          </p:cNvPr>
          <p:cNvSpPr txBox="1"/>
          <p:nvPr/>
        </p:nvSpPr>
        <p:spPr>
          <a:xfrm>
            <a:off x="10657110" y="3176708"/>
            <a:ext cx="889026" cy="307777"/>
          </a:xfrm>
          <a:prstGeom prst="rect">
            <a:avLst/>
          </a:prstGeom>
          <a:noFill/>
        </p:spPr>
        <p:txBody>
          <a:bodyPr wrap="none" rtlCol="0">
            <a:spAutoFit/>
          </a:bodyPr>
          <a:lstStyle/>
          <a:p>
            <a:r>
              <a:rPr lang="en-GB" sz="1400" i="1" dirty="0"/>
              <a:t>Mrs B, 65</a:t>
            </a:r>
          </a:p>
        </p:txBody>
      </p:sp>
    </p:spTree>
    <p:extLst>
      <p:ext uri="{BB962C8B-B14F-4D97-AF65-F5344CB8AC3E}">
        <p14:creationId xmlns:p14="http://schemas.microsoft.com/office/powerpoint/2010/main" val="316474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EAA2B4-8E54-DD88-DEC6-979F734DEEDF}"/>
              </a:ext>
            </a:extLst>
          </p:cNvPr>
          <p:cNvSpPr txBox="1"/>
          <p:nvPr/>
        </p:nvSpPr>
        <p:spPr>
          <a:xfrm>
            <a:off x="1611985" y="220014"/>
            <a:ext cx="8469906" cy="400110"/>
          </a:xfrm>
          <a:prstGeom prst="rect">
            <a:avLst/>
          </a:prstGeom>
          <a:noFill/>
        </p:spPr>
        <p:txBody>
          <a:bodyPr wrap="square" rtlCol="0">
            <a:spAutoFit/>
          </a:bodyPr>
          <a:lstStyle/>
          <a:p>
            <a:r>
              <a:rPr lang="en-GB" sz="2000" b="1" dirty="0"/>
              <a:t>Top 30 Services Referred to by SPLW’s / HWBC’s in Quarter 2 - 2025/2026</a:t>
            </a:r>
          </a:p>
        </p:txBody>
      </p:sp>
      <p:pic>
        <p:nvPicPr>
          <p:cNvPr id="4" name="imageSelected0">
            <a:extLst>
              <a:ext uri="{FF2B5EF4-FFF2-40B4-BE49-F238E27FC236}">
                <a16:creationId xmlns:a16="http://schemas.microsoft.com/office/drawing/2014/main" id="{FA228B59-6FFD-6F05-3A13-FC84C7AD7C0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50846D-BA96-8122-FE6F-0F9A171440C7}"/>
              </a:ext>
            </a:extLst>
          </p:cNvPr>
          <p:cNvSpPr txBox="1"/>
          <p:nvPr/>
        </p:nvSpPr>
        <p:spPr>
          <a:xfrm>
            <a:off x="6237740" y="5736951"/>
            <a:ext cx="6097712" cy="646331"/>
          </a:xfrm>
          <a:prstGeom prst="rect">
            <a:avLst/>
          </a:prstGeom>
          <a:noFill/>
        </p:spPr>
        <p:txBody>
          <a:bodyPr wrap="square">
            <a:spAutoFit/>
          </a:bodyPr>
          <a:lstStyle/>
          <a:p>
            <a:r>
              <a:rPr lang="en-GB" sz="1200" dirty="0">
                <a:effectLst/>
                <a:latin typeface="Aptos" panose="020B0004020202020204" pitchFamily="34" charset="0"/>
                <a:ea typeface="Times New Roman" panose="02020603050405020304" pitchFamily="18" charset="0"/>
              </a:rPr>
              <a:t>Signposts are made when either there is no referral process for a service or it is felt appropriate to empower a patient who is sufficiently able to make contact with a service themselves .</a:t>
            </a:r>
            <a:endParaRPr lang="en-GB" sz="1200" dirty="0">
              <a:effectLst/>
              <a:latin typeface="Calibri" panose="020F0502020204030204" pitchFamily="34" charset="0"/>
              <a:ea typeface="Calibri" panose="020F0502020204030204" pitchFamily="34" charset="0"/>
            </a:endParaRPr>
          </a:p>
        </p:txBody>
      </p:sp>
      <p:sp>
        <p:nvSpPr>
          <p:cNvPr id="2" name="TextBox 1">
            <a:extLst>
              <a:ext uri="{FF2B5EF4-FFF2-40B4-BE49-F238E27FC236}">
                <a16:creationId xmlns:a16="http://schemas.microsoft.com/office/drawing/2014/main" id="{69B28E83-936D-4548-4E98-A740C5B4AC2A}"/>
              </a:ext>
            </a:extLst>
          </p:cNvPr>
          <p:cNvSpPr txBox="1"/>
          <p:nvPr/>
        </p:nvSpPr>
        <p:spPr>
          <a:xfrm rot="16200000">
            <a:off x="4330235" y="3047732"/>
            <a:ext cx="3576111" cy="261610"/>
          </a:xfrm>
          <a:prstGeom prst="rect">
            <a:avLst/>
          </a:prstGeom>
          <a:noFill/>
        </p:spPr>
        <p:txBody>
          <a:bodyPr wrap="square" rtlCol="0">
            <a:spAutoFit/>
          </a:bodyPr>
          <a:lstStyle/>
          <a:p>
            <a:r>
              <a:rPr lang="en-GB" sz="1100" dirty="0"/>
              <a:t>Number of Referrals / Signposts</a:t>
            </a:r>
          </a:p>
        </p:txBody>
      </p:sp>
      <p:sp>
        <p:nvSpPr>
          <p:cNvPr id="14" name="TextBox 13">
            <a:extLst>
              <a:ext uri="{FF2B5EF4-FFF2-40B4-BE49-F238E27FC236}">
                <a16:creationId xmlns:a16="http://schemas.microsoft.com/office/drawing/2014/main" id="{689EEB4E-83CE-DB90-BEB1-6F5EDDFA59FB}"/>
              </a:ext>
            </a:extLst>
          </p:cNvPr>
          <p:cNvSpPr txBox="1"/>
          <p:nvPr/>
        </p:nvSpPr>
        <p:spPr>
          <a:xfrm>
            <a:off x="6313940" y="1683228"/>
            <a:ext cx="5624993" cy="523220"/>
          </a:xfrm>
          <a:prstGeom prst="rect">
            <a:avLst/>
          </a:prstGeom>
          <a:noFill/>
        </p:spPr>
        <p:txBody>
          <a:bodyPr wrap="square" rtlCol="0">
            <a:spAutoFit/>
          </a:bodyPr>
          <a:lstStyle/>
          <a:p>
            <a:pPr algn="ctr"/>
            <a:r>
              <a:rPr lang="en-GB" sz="1400" b="1" dirty="0"/>
              <a:t>Total Number of Referrals / Signposts made to Community / Statutory Services by SPLW’s / HWBC’s During Interventions </a:t>
            </a:r>
          </a:p>
        </p:txBody>
      </p:sp>
      <p:graphicFrame>
        <p:nvGraphicFramePr>
          <p:cNvPr id="8" name="Table 7">
            <a:extLst>
              <a:ext uri="{FF2B5EF4-FFF2-40B4-BE49-F238E27FC236}">
                <a16:creationId xmlns:a16="http://schemas.microsoft.com/office/drawing/2014/main" id="{234686CF-6A71-5A31-52D8-A35AFEFA86AF}"/>
              </a:ext>
            </a:extLst>
          </p:cNvPr>
          <p:cNvGraphicFramePr>
            <a:graphicFrameLocks noGrp="1"/>
          </p:cNvGraphicFramePr>
          <p:nvPr>
            <p:extLst>
              <p:ext uri="{D42A27DB-BD31-4B8C-83A1-F6EECF244321}">
                <p14:modId xmlns:p14="http://schemas.microsoft.com/office/powerpoint/2010/main" val="1013390382"/>
              </p:ext>
            </p:extLst>
          </p:nvPr>
        </p:nvGraphicFramePr>
        <p:xfrm>
          <a:off x="261953" y="688368"/>
          <a:ext cx="5584985" cy="5814600"/>
        </p:xfrm>
        <a:graphic>
          <a:graphicData uri="http://schemas.openxmlformats.org/drawingml/2006/table">
            <a:tbl>
              <a:tblPr/>
              <a:tblGrid>
                <a:gridCol w="4298613">
                  <a:extLst>
                    <a:ext uri="{9D8B030D-6E8A-4147-A177-3AD203B41FA5}">
                      <a16:colId xmlns:a16="http://schemas.microsoft.com/office/drawing/2014/main" val="1508622826"/>
                    </a:ext>
                  </a:extLst>
                </a:gridCol>
                <a:gridCol w="1286372">
                  <a:extLst>
                    <a:ext uri="{9D8B030D-6E8A-4147-A177-3AD203B41FA5}">
                      <a16:colId xmlns:a16="http://schemas.microsoft.com/office/drawing/2014/main" val="2207445618"/>
                    </a:ext>
                  </a:extLst>
                </a:gridCol>
              </a:tblGrid>
              <a:tr h="370720">
                <a:tc>
                  <a:txBody>
                    <a:bodyPr/>
                    <a:lstStyle/>
                    <a:p>
                      <a:pPr algn="l" fontAlgn="ctr"/>
                      <a:r>
                        <a:rPr lang="en-GB" sz="1200" b="1" i="0" u="none" strike="noStrike" dirty="0">
                          <a:solidFill>
                            <a:srgbClr val="000000"/>
                          </a:solidFill>
                          <a:effectLst/>
                          <a:latin typeface="Aptos" panose="020B0004020202020204" pitchFamily="34" charset="0"/>
                        </a:rPr>
                        <a:t> Service Name</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1" i="0" u="none" strike="noStrike" dirty="0">
                          <a:solidFill>
                            <a:srgbClr val="000000"/>
                          </a:solidFill>
                          <a:effectLst/>
                          <a:latin typeface="Aptos" panose="020B0004020202020204" pitchFamily="34" charset="0"/>
                        </a:rPr>
                        <a:t>Number of Referrals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514713"/>
                  </a:ext>
                </a:extLst>
              </a:tr>
              <a:tr h="187439">
                <a:tc>
                  <a:txBody>
                    <a:bodyPr/>
                    <a:lstStyle/>
                    <a:p>
                      <a:pPr algn="l" fontAlgn="ctr"/>
                      <a:r>
                        <a:rPr lang="en-GB" sz="1200" b="0" i="0" u="none" strike="noStrike" dirty="0">
                          <a:solidFill>
                            <a:srgbClr val="000000"/>
                          </a:solidFill>
                          <a:effectLst/>
                          <a:latin typeface="Aptos" panose="020B0004020202020204" pitchFamily="34" charset="0"/>
                        </a:rPr>
                        <a:t> Citizens Advice Bureau</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125</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4723071"/>
                  </a:ext>
                </a:extLst>
              </a:tr>
              <a:tr h="187439">
                <a:tc>
                  <a:txBody>
                    <a:bodyPr/>
                    <a:lstStyle/>
                    <a:p>
                      <a:pPr algn="l" fontAlgn="ctr"/>
                      <a:r>
                        <a:rPr lang="en-GB" sz="1200" b="0" i="0" u="none" strike="noStrike" dirty="0">
                          <a:solidFill>
                            <a:srgbClr val="000000"/>
                          </a:solidFill>
                          <a:effectLst/>
                          <a:latin typeface="Aptos" panose="020B0004020202020204" pitchFamily="34" charset="0"/>
                        </a:rPr>
                        <a:t> Volunteer Friends</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51</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4911464"/>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Walk and Talk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48</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7098944"/>
                  </a:ext>
                </a:extLst>
              </a:tr>
              <a:tr h="187439">
                <a:tc>
                  <a:txBody>
                    <a:bodyPr/>
                    <a:lstStyle/>
                    <a:p>
                      <a:pPr algn="l" fontAlgn="ctr"/>
                      <a:r>
                        <a:rPr lang="en-GB" sz="1200" b="0" i="0" u="none" strike="noStrike" dirty="0">
                          <a:solidFill>
                            <a:srgbClr val="000000"/>
                          </a:solidFill>
                          <a:effectLst/>
                          <a:latin typeface="Aptos" panose="020B0004020202020204" pitchFamily="34" charset="0"/>
                        </a:rPr>
                        <a:t> Warwickshire County Council - Adult Social Care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47</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5977321"/>
                  </a:ext>
                </a:extLst>
              </a:tr>
              <a:tr h="187439">
                <a:tc>
                  <a:txBody>
                    <a:bodyPr/>
                    <a:lstStyle/>
                    <a:p>
                      <a:pPr algn="l" fontAlgn="ctr"/>
                      <a:r>
                        <a:rPr lang="en-GB" sz="1200" b="0" i="0" u="none" strike="noStrike" dirty="0">
                          <a:solidFill>
                            <a:srgbClr val="000000"/>
                          </a:solidFill>
                          <a:effectLst/>
                          <a:latin typeface="Aptos" panose="020B0004020202020204" pitchFamily="34" charset="0"/>
                        </a:rPr>
                        <a:t> </a:t>
                      </a:r>
                      <a:r>
                        <a:rPr lang="en-GB" sz="1200" b="0" i="0" u="none" strike="noStrike" dirty="0" err="1">
                          <a:solidFill>
                            <a:srgbClr val="000000"/>
                          </a:solidFill>
                          <a:effectLst/>
                          <a:latin typeface="Aptos" panose="020B0004020202020204" pitchFamily="34" charset="0"/>
                        </a:rPr>
                        <a:t>WorkWell</a:t>
                      </a:r>
                      <a:r>
                        <a:rPr lang="en-GB" sz="1200" b="0" i="0" u="none" strike="noStrike" dirty="0">
                          <a:solidFill>
                            <a:srgbClr val="000000"/>
                          </a:solidFill>
                          <a:effectLst/>
                          <a:latin typeface="Aptos" panose="020B0004020202020204" pitchFamily="34" charset="0"/>
                        </a:rPr>
                        <a:t> Coventry &amp; Warwickshire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44</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1543989"/>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Mental Health Link Workers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41</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6171318"/>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Seated Exercise Class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40</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0987844"/>
                  </a:ext>
                </a:extLst>
              </a:tr>
              <a:tr h="187439">
                <a:tc>
                  <a:txBody>
                    <a:bodyPr/>
                    <a:lstStyle/>
                    <a:p>
                      <a:pPr algn="l" fontAlgn="ctr"/>
                      <a:r>
                        <a:rPr lang="en-GB" sz="1200" b="0" i="0" u="none" strike="noStrike" dirty="0">
                          <a:solidFill>
                            <a:srgbClr val="000000"/>
                          </a:solidFill>
                          <a:effectLst/>
                          <a:latin typeface="Aptos" panose="020B0004020202020204" pitchFamily="34" charset="0"/>
                        </a:rPr>
                        <a:t> Active Sky Blues 12 week programme</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36</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417372"/>
                  </a:ext>
                </a:extLst>
              </a:tr>
              <a:tr h="187439">
                <a:tc>
                  <a:txBody>
                    <a:bodyPr/>
                    <a:lstStyle/>
                    <a:p>
                      <a:pPr algn="l" fontAlgn="ctr"/>
                      <a:r>
                        <a:rPr lang="en-GB" sz="1200" b="0" i="0" u="none" strike="noStrike" dirty="0">
                          <a:solidFill>
                            <a:srgbClr val="000000"/>
                          </a:solidFill>
                          <a:effectLst/>
                          <a:latin typeface="Aptos" panose="020B0004020202020204" pitchFamily="34" charset="0"/>
                        </a:rPr>
                        <a:t> HEART - N&amp;B Borough Council</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31</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2556943"/>
                  </a:ext>
                </a:extLst>
              </a:tr>
              <a:tr h="187439">
                <a:tc>
                  <a:txBody>
                    <a:bodyPr/>
                    <a:lstStyle/>
                    <a:p>
                      <a:pPr algn="l" fontAlgn="ctr"/>
                      <a:r>
                        <a:rPr lang="en-GB" sz="1200" b="0" i="0" u="none" strike="noStrike" dirty="0">
                          <a:solidFill>
                            <a:srgbClr val="000000"/>
                          </a:solidFill>
                          <a:effectLst/>
                          <a:latin typeface="Aptos" panose="020B0004020202020204" pitchFamily="34" charset="0"/>
                        </a:rPr>
                        <a:t> Pure Physiotherapy - Pain Management</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29</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9800227"/>
                  </a:ext>
                </a:extLst>
              </a:tr>
              <a:tr h="187439">
                <a:tc>
                  <a:txBody>
                    <a:bodyPr/>
                    <a:lstStyle/>
                    <a:p>
                      <a:pPr algn="l" fontAlgn="ctr"/>
                      <a:r>
                        <a:rPr lang="en-GB" sz="1200" b="0" i="0" u="none" strike="noStrike" dirty="0">
                          <a:solidFill>
                            <a:srgbClr val="000000"/>
                          </a:solidFill>
                          <a:effectLst/>
                          <a:latin typeface="Aptos" panose="020B0004020202020204" pitchFamily="34" charset="0"/>
                        </a:rPr>
                        <a:t> P3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29</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0591766"/>
                  </a:ext>
                </a:extLst>
              </a:tr>
              <a:tr h="187439">
                <a:tc>
                  <a:txBody>
                    <a:bodyPr/>
                    <a:lstStyle/>
                    <a:p>
                      <a:pPr algn="l" fontAlgn="ctr"/>
                      <a:r>
                        <a:rPr lang="en-GB" sz="1200" b="0" i="0" u="none" strike="noStrike" dirty="0">
                          <a:solidFill>
                            <a:srgbClr val="000000"/>
                          </a:solidFill>
                          <a:effectLst/>
                          <a:latin typeface="Aptos" panose="020B0004020202020204" pitchFamily="34" charset="0"/>
                        </a:rPr>
                        <a:t> Talking Therapies Coventry and Warwickshire</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27</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5609758"/>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Dietician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25</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3902110"/>
                  </a:ext>
                </a:extLst>
              </a:tr>
              <a:tr h="187439">
                <a:tc>
                  <a:txBody>
                    <a:bodyPr/>
                    <a:lstStyle/>
                    <a:p>
                      <a:pPr algn="l" fontAlgn="ctr"/>
                      <a:r>
                        <a:rPr lang="pt-BR" sz="1200" b="0" i="0" u="none" strike="noStrike" dirty="0">
                          <a:solidFill>
                            <a:srgbClr val="000000"/>
                          </a:solidFill>
                          <a:effectLst/>
                          <a:latin typeface="Aptos" panose="020B0004020202020204" pitchFamily="34" charset="0"/>
                        </a:rPr>
                        <a:t> N&amp;B PCN - Pain Cafe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23</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3304730"/>
                  </a:ext>
                </a:extLst>
              </a:tr>
              <a:tr h="187439">
                <a:tc>
                  <a:txBody>
                    <a:bodyPr/>
                    <a:lstStyle/>
                    <a:p>
                      <a:pPr algn="l" fontAlgn="ctr"/>
                      <a:r>
                        <a:rPr lang="en-GB" sz="1200" b="0" i="0" u="none" strike="noStrike" dirty="0">
                          <a:solidFill>
                            <a:srgbClr val="000000"/>
                          </a:solidFill>
                          <a:effectLst/>
                          <a:latin typeface="Aptos" panose="020B0004020202020204" pitchFamily="34" charset="0"/>
                        </a:rPr>
                        <a:t> ISPA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22</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4876907"/>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 Walking Football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21</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0351474"/>
                  </a:ext>
                </a:extLst>
              </a:tr>
              <a:tr h="187439">
                <a:tc>
                  <a:txBody>
                    <a:bodyPr/>
                    <a:lstStyle/>
                    <a:p>
                      <a:pPr algn="l" fontAlgn="ctr"/>
                      <a:r>
                        <a:rPr lang="en-GB" sz="1200" b="0" i="0" u="none" strike="noStrike" dirty="0">
                          <a:solidFill>
                            <a:srgbClr val="000000"/>
                          </a:solidFill>
                          <a:effectLst/>
                          <a:latin typeface="Aptos" panose="020B0004020202020204" pitchFamily="34" charset="0"/>
                        </a:rPr>
                        <a:t> Everyone Active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18</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2893273"/>
                  </a:ext>
                </a:extLst>
              </a:tr>
              <a:tr h="187439">
                <a:tc>
                  <a:txBody>
                    <a:bodyPr/>
                    <a:lstStyle/>
                    <a:p>
                      <a:pPr algn="l" fontAlgn="ctr"/>
                      <a:r>
                        <a:rPr lang="en-GB" sz="1200" b="0" i="0" u="none" strike="noStrike" dirty="0">
                          <a:solidFill>
                            <a:srgbClr val="000000"/>
                          </a:solidFill>
                          <a:effectLst/>
                          <a:latin typeface="Aptos" panose="020B0004020202020204" pitchFamily="34" charset="0"/>
                        </a:rPr>
                        <a:t> Carers Trust</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18</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8941989"/>
                  </a:ext>
                </a:extLst>
              </a:tr>
              <a:tr h="187439">
                <a:tc>
                  <a:txBody>
                    <a:bodyPr/>
                    <a:lstStyle/>
                    <a:p>
                      <a:pPr algn="l" fontAlgn="ctr"/>
                      <a:r>
                        <a:rPr lang="en-GB" sz="1200" b="0" i="0" u="none" strike="noStrike" dirty="0">
                          <a:solidFill>
                            <a:srgbClr val="000000"/>
                          </a:solidFill>
                          <a:effectLst/>
                          <a:latin typeface="Aptos" panose="020B0004020202020204" pitchFamily="34" charset="0"/>
                        </a:rPr>
                        <a:t> </a:t>
                      </a:r>
                      <a:r>
                        <a:rPr lang="en-GB" sz="1200" b="0" i="0" u="none" strike="noStrike" dirty="0" err="1">
                          <a:solidFill>
                            <a:srgbClr val="000000"/>
                          </a:solidFill>
                          <a:effectLst/>
                          <a:latin typeface="Aptos" panose="020B0004020202020204" pitchFamily="34" charset="0"/>
                        </a:rPr>
                        <a:t>KeyRing</a:t>
                      </a:r>
                      <a:endParaRPr lang="en-GB" sz="1200" b="0" i="0" u="none" strike="noStrike" dirty="0">
                        <a:solidFill>
                          <a:srgbClr val="000000"/>
                        </a:solidFill>
                        <a:effectLst/>
                        <a:latin typeface="Aptos" panose="020B0004020202020204" pitchFamily="34" charset="0"/>
                      </a:endParaRP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17</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107940"/>
                  </a:ext>
                </a:extLst>
              </a:tr>
              <a:tr h="187439">
                <a:tc>
                  <a:txBody>
                    <a:bodyPr/>
                    <a:lstStyle/>
                    <a:p>
                      <a:pPr algn="l" fontAlgn="ctr"/>
                      <a:r>
                        <a:rPr lang="en-GB" sz="1200" b="0" i="0" u="none" strike="noStrike" dirty="0">
                          <a:solidFill>
                            <a:srgbClr val="000000"/>
                          </a:solidFill>
                          <a:effectLst/>
                          <a:latin typeface="Aptos" panose="020B0004020202020204" pitchFamily="34" charset="0"/>
                        </a:rPr>
                        <a:t> Caring Together Warwickshire</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15</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5194312"/>
                  </a:ext>
                </a:extLst>
              </a:tr>
              <a:tr h="187439">
                <a:tc>
                  <a:txBody>
                    <a:bodyPr/>
                    <a:lstStyle/>
                    <a:p>
                      <a:pPr algn="l" fontAlgn="ctr"/>
                      <a:r>
                        <a:rPr lang="en-GB" sz="1200" b="0" i="0" u="none" strike="noStrike" dirty="0">
                          <a:solidFill>
                            <a:srgbClr val="000000"/>
                          </a:solidFill>
                          <a:effectLst/>
                          <a:latin typeface="Aptos" panose="020B0004020202020204" pitchFamily="34" charset="0"/>
                        </a:rPr>
                        <a:t> N&amp;B PCN Health &amp; Wellbeing Coaches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15</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535268"/>
                  </a:ext>
                </a:extLst>
              </a:tr>
              <a:tr h="187439">
                <a:tc>
                  <a:txBody>
                    <a:bodyPr/>
                    <a:lstStyle/>
                    <a:p>
                      <a:pPr algn="l" fontAlgn="ctr"/>
                      <a:r>
                        <a:rPr lang="en-GB" sz="1200" b="0" i="0" u="none" strike="noStrike" dirty="0">
                          <a:solidFill>
                            <a:srgbClr val="000000"/>
                          </a:solidFill>
                          <a:effectLst/>
                          <a:latin typeface="Aptos" panose="020B0004020202020204" pitchFamily="34" charset="0"/>
                        </a:rPr>
                        <a:t> Mind - Coventry and Warwickshire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14</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0556628"/>
                  </a:ext>
                </a:extLst>
              </a:tr>
              <a:tr h="187439">
                <a:tc>
                  <a:txBody>
                    <a:bodyPr/>
                    <a:lstStyle/>
                    <a:p>
                      <a:pPr algn="l" fontAlgn="ctr"/>
                      <a:r>
                        <a:rPr lang="en-GB" sz="1200" b="0" i="0" u="none" strike="noStrike" dirty="0">
                          <a:solidFill>
                            <a:srgbClr val="000000"/>
                          </a:solidFill>
                          <a:effectLst/>
                          <a:latin typeface="Aptos" panose="020B0004020202020204" pitchFamily="34" charset="0"/>
                        </a:rPr>
                        <a:t> The Trussell Trust - Food Bank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14</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5774209"/>
                  </a:ext>
                </a:extLst>
              </a:tr>
              <a:tr h="187439">
                <a:tc>
                  <a:txBody>
                    <a:bodyPr/>
                    <a:lstStyle/>
                    <a:p>
                      <a:pPr algn="l" fontAlgn="ctr"/>
                      <a:r>
                        <a:rPr lang="en-GB" sz="1200" b="0" i="0" u="none" strike="noStrike" dirty="0">
                          <a:solidFill>
                            <a:srgbClr val="000000"/>
                          </a:solidFill>
                          <a:effectLst/>
                          <a:latin typeface="Aptos" panose="020B0004020202020204" pitchFamily="34" charset="0"/>
                        </a:rPr>
                        <a:t> Mental Health Access Hub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13</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8126886"/>
                  </a:ext>
                </a:extLst>
              </a:tr>
              <a:tr h="187439">
                <a:tc>
                  <a:txBody>
                    <a:bodyPr/>
                    <a:lstStyle/>
                    <a:p>
                      <a:pPr algn="l" fontAlgn="ctr"/>
                      <a:r>
                        <a:rPr lang="en-GB" sz="1200" b="0" i="0" u="none" strike="noStrike" dirty="0">
                          <a:solidFill>
                            <a:srgbClr val="000000"/>
                          </a:solidFill>
                          <a:effectLst/>
                          <a:latin typeface="Aptos" panose="020B0004020202020204" pitchFamily="34" charset="0"/>
                        </a:rPr>
                        <a:t> Christians Against Poverty CAP</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Aptos" panose="020B0004020202020204" pitchFamily="34" charset="0"/>
                        </a:rPr>
                        <a:t>13</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0197799"/>
                  </a:ext>
                </a:extLst>
              </a:tr>
              <a:tr h="187439">
                <a:tc>
                  <a:txBody>
                    <a:bodyPr/>
                    <a:lstStyle/>
                    <a:p>
                      <a:pPr algn="l" fontAlgn="ctr"/>
                      <a:r>
                        <a:rPr lang="en-GB" sz="1200" b="0" i="0" u="none" strike="noStrike" dirty="0">
                          <a:solidFill>
                            <a:srgbClr val="000000"/>
                          </a:solidFill>
                          <a:effectLst/>
                          <a:latin typeface="Aptos" panose="020B0004020202020204" pitchFamily="34" charset="0"/>
                        </a:rPr>
                        <a:t> Age Uk Coventry and Warwickshire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13</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5465318"/>
                  </a:ext>
                </a:extLst>
              </a:tr>
              <a:tr h="187439">
                <a:tc>
                  <a:txBody>
                    <a:bodyPr/>
                    <a:lstStyle/>
                    <a:p>
                      <a:pPr algn="l" fontAlgn="ctr"/>
                      <a:r>
                        <a:rPr lang="en-GB" sz="1200" b="0" i="0" u="none" strike="noStrike" dirty="0">
                          <a:solidFill>
                            <a:srgbClr val="000000"/>
                          </a:solidFill>
                          <a:effectLst/>
                          <a:latin typeface="Aptos" panose="020B0004020202020204" pitchFamily="34" charset="0"/>
                        </a:rPr>
                        <a:t> Act on Energy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12</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3981209"/>
                  </a:ext>
                </a:extLst>
              </a:tr>
              <a:tr h="187439">
                <a:tc>
                  <a:txBody>
                    <a:bodyPr/>
                    <a:lstStyle/>
                    <a:p>
                      <a:pPr algn="l" fontAlgn="ctr"/>
                      <a:r>
                        <a:rPr lang="en-GB" sz="1200" b="0" i="0" u="none" strike="noStrike" dirty="0">
                          <a:solidFill>
                            <a:srgbClr val="000000"/>
                          </a:solidFill>
                          <a:effectLst/>
                          <a:latin typeface="Aptos" panose="020B0004020202020204" pitchFamily="34" charset="0"/>
                        </a:rPr>
                        <a:t> Sleep Station</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12</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3512167"/>
                  </a:ext>
                </a:extLst>
              </a:tr>
              <a:tr h="187439">
                <a:tc>
                  <a:txBody>
                    <a:bodyPr/>
                    <a:lstStyle/>
                    <a:p>
                      <a:pPr algn="l" fontAlgn="ctr"/>
                      <a:r>
                        <a:rPr lang="en-GB" sz="1200" b="0" i="0" u="none" strike="noStrike" dirty="0">
                          <a:solidFill>
                            <a:srgbClr val="000000"/>
                          </a:solidFill>
                          <a:effectLst/>
                          <a:latin typeface="Aptos" panose="020B0004020202020204" pitchFamily="34" charset="0"/>
                        </a:rPr>
                        <a:t> Family Information Service Warwickshire </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Aptos" panose="020B0004020202020204" pitchFamily="34" charset="0"/>
                        </a:rPr>
                        <a:t>11</a:t>
                      </a:r>
                    </a:p>
                  </a:txBody>
                  <a:tcPr marL="4840" marR="4840" marT="48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4411650"/>
                  </a:ext>
                </a:extLst>
              </a:tr>
            </a:tbl>
          </a:graphicData>
        </a:graphic>
      </p:graphicFrame>
      <p:pic>
        <p:nvPicPr>
          <p:cNvPr id="7" name="Picture 6">
            <a:extLst>
              <a:ext uri="{FF2B5EF4-FFF2-40B4-BE49-F238E27FC236}">
                <a16:creationId xmlns:a16="http://schemas.microsoft.com/office/drawing/2014/main" id="{40EF1EF8-164B-3C91-83A7-ACE53D9FD695}"/>
              </a:ext>
            </a:extLst>
          </p:cNvPr>
          <p:cNvPicPr>
            <a:picLocks noChangeAspect="1"/>
          </p:cNvPicPr>
          <p:nvPr/>
        </p:nvPicPr>
        <p:blipFill>
          <a:blip r:embed="rId3"/>
          <a:stretch>
            <a:fillRect/>
          </a:stretch>
        </p:blipFill>
        <p:spPr>
          <a:xfrm>
            <a:off x="6495091" y="2291023"/>
            <a:ext cx="5098196" cy="3361353"/>
          </a:xfrm>
          <a:prstGeom prst="rect">
            <a:avLst/>
          </a:prstGeom>
        </p:spPr>
      </p:pic>
    </p:spTree>
    <p:extLst>
      <p:ext uri="{BB962C8B-B14F-4D97-AF65-F5344CB8AC3E}">
        <p14:creationId xmlns:p14="http://schemas.microsoft.com/office/powerpoint/2010/main" val="3541751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784ad13-a5a3-443d-b3c7-c2b75090a387">
      <Terms xmlns="http://schemas.microsoft.com/office/infopath/2007/PartnerControls"/>
    </lcf76f155ced4ddcb4097134ff3c332f>
    <_ip_UnifiedCompliancePolicyProperties xmlns="http://schemas.microsoft.com/sharepoint/v3" xsi:nil="true"/>
    <TaxCatchAll xmlns="7a11b3b4-1265-4afc-937b-33fbbf1cc3c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E6B31C409A19A46BCECB8D58D4EF8A6" ma:contentTypeVersion="17" ma:contentTypeDescription="Create a new document." ma:contentTypeScope="" ma:versionID="8552e0cf7de0ee2ab8b12e4e26e78d3d">
  <xsd:schema xmlns:xsd="http://www.w3.org/2001/XMLSchema" xmlns:xs="http://www.w3.org/2001/XMLSchema" xmlns:p="http://schemas.microsoft.com/office/2006/metadata/properties" xmlns:ns1="http://schemas.microsoft.com/sharepoint/v3" xmlns:ns2="e784ad13-a5a3-443d-b3c7-c2b75090a387" xmlns:ns3="7a11b3b4-1265-4afc-937b-33fbbf1cc3ca" targetNamespace="http://schemas.microsoft.com/office/2006/metadata/properties" ma:root="true" ma:fieldsID="01fd950a18538bdbab8c4402934c56a0" ns1:_="" ns2:_="" ns3:_="">
    <xsd:import namespace="http://schemas.microsoft.com/sharepoint/v3"/>
    <xsd:import namespace="e784ad13-a5a3-443d-b3c7-c2b75090a387"/>
    <xsd:import namespace="7a11b3b4-1265-4afc-937b-33fbbf1cc3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CR"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784ad13-a5a3-443d-b3c7-c2b75090a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1b3b4-1265-4afc-937b-33fbbf1cc3c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195c8f2-e599-44ce-9637-a87f4227eaf6}" ma:internalName="TaxCatchAll" ma:showField="CatchAllData" ma:web="7a11b3b4-1265-4afc-937b-33fbbf1cc3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64DFE1-C2DF-4419-8A42-2E9B3B384FAE}">
  <ds:schemaRefs>
    <ds:schemaRef ds:uri="http://schemas.microsoft.com/office/2006/metadata/properties"/>
    <ds:schemaRef ds:uri="http://schemas.microsoft.com/office/infopath/2007/PartnerControls"/>
    <ds:schemaRef ds:uri="http://schemas.microsoft.com/sharepoint/v3"/>
    <ds:schemaRef ds:uri="e784ad13-a5a3-443d-b3c7-c2b75090a387"/>
    <ds:schemaRef ds:uri="7a11b3b4-1265-4afc-937b-33fbbf1cc3ca"/>
  </ds:schemaRefs>
</ds:datastoreItem>
</file>

<file path=customXml/itemProps2.xml><?xml version="1.0" encoding="utf-8"?>
<ds:datastoreItem xmlns:ds="http://schemas.openxmlformats.org/officeDocument/2006/customXml" ds:itemID="{1ACB27FD-298A-42D0-8B12-1ADA6F379E89}">
  <ds:schemaRefs>
    <ds:schemaRef ds:uri="http://schemas.microsoft.com/sharepoint/v3/contenttype/forms"/>
  </ds:schemaRefs>
</ds:datastoreItem>
</file>

<file path=customXml/itemProps3.xml><?xml version="1.0" encoding="utf-8"?>
<ds:datastoreItem xmlns:ds="http://schemas.openxmlformats.org/officeDocument/2006/customXml" ds:itemID="{78C1198E-B570-4019-B34F-DAF979E68F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84ad13-a5a3-443d-b3c7-c2b75090a387"/>
    <ds:schemaRef ds:uri="7a11b3b4-1265-4afc-937b-33fbbf1cc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4518</TotalTime>
  <Words>1302</Words>
  <Application>Microsoft Office PowerPoint</Application>
  <PresentationFormat>Widescreen</PresentationFormat>
  <Paragraphs>338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PAWLEY, Sophie (RED ROOFS SURGERY)</dc:creator>
  <cp:lastModifiedBy>Ashby Karen (5PM) Red Roofs Surgery</cp:lastModifiedBy>
  <cp:revision>8</cp:revision>
  <dcterms:created xsi:type="dcterms:W3CDTF">2024-10-03T15:36:39Z</dcterms:created>
  <dcterms:modified xsi:type="dcterms:W3CDTF">2025-10-21T07:40:28Z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0x0101009E6B31C409A19A46BCECB8D58D4EF8A6</vt:lpwstr>
  </property>
  <property fmtid="{D5CDD505-2E9C-101B-9397-08002B2CF9AE}" pid="3" name="MediaServiceImageTags">
    <vt:lpwstr/>
  </property>
</Properties>
</file>